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  <p:sldMasterId id="2147483656" r:id="rId2"/>
  </p:sldMasterIdLst>
  <p:notesMasterIdLst>
    <p:notesMasterId r:id="rId19"/>
  </p:notesMasterIdLst>
  <p:sldIdLst>
    <p:sldId id="256" r:id="rId3"/>
    <p:sldId id="259" r:id="rId4"/>
    <p:sldId id="258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7" r:id="rId13"/>
    <p:sldId id="295" r:id="rId14"/>
    <p:sldId id="296" r:id="rId15"/>
    <p:sldId id="298" r:id="rId16"/>
    <p:sldId id="299" r:id="rId17"/>
    <p:sldId id="324" r:id="rId18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 Hol" initials="AH" lastIdx="1" clrIdx="0">
    <p:extLst>
      <p:ext uri="{19B8F6BF-5375-455C-9EA6-DF929625EA0E}">
        <p15:presenceInfo xmlns:p15="http://schemas.microsoft.com/office/powerpoint/2012/main" userId="831c312f5b335af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0271" autoAdjust="0"/>
  </p:normalViewPr>
  <p:slideViewPr>
    <p:cSldViewPr snapToGrid="0" showGuides="1">
      <p:cViewPr varScale="1">
        <p:scale>
          <a:sx n="86" d="100"/>
          <a:sy n="86" d="100"/>
        </p:scale>
        <p:origin x="1728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nl-NL" sz="1400" b="0" strike="noStrike" spc="-1">
                <a:solidFill>
                  <a:schemeClr val="dk1"/>
                </a:solidFill>
                <a:latin typeface="Calibri"/>
              </a:rPr>
              <a:t>Klik om de dia te verplaatsen</a:t>
            </a: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nl-NL" sz="2000" b="0" strike="noStrike" spc="-1">
                <a:solidFill>
                  <a:srgbClr val="000000"/>
                </a:solidFill>
                <a:latin typeface="Arial"/>
              </a:rPr>
              <a:t>Klik om de opmaak van de notities te bewerken</a:t>
            </a:r>
          </a:p>
        </p:txBody>
      </p:sp>
      <p:sp>
        <p:nvSpPr>
          <p:cNvPr id="7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&lt;koptekst&gt;</a:t>
            </a:r>
          </a:p>
        </p:txBody>
      </p:sp>
      <p:sp>
        <p:nvSpPr>
          <p:cNvPr id="74" name="PlaceHolder 4"/>
          <p:cNvSpPr>
            <a:spLocks noGrp="1"/>
          </p:cNvSpPr>
          <p:nvPr>
            <p:ph type="dt" idx="2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&lt;datum/tijd&gt;</a:t>
            </a:r>
          </a:p>
        </p:txBody>
      </p:sp>
      <p:sp>
        <p:nvSpPr>
          <p:cNvPr id="75" name="PlaceHolder 5"/>
          <p:cNvSpPr>
            <a:spLocks noGrp="1"/>
          </p:cNvSpPr>
          <p:nvPr>
            <p:ph type="ftr" idx="2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&lt;voettekst&gt;</a:t>
            </a:r>
          </a:p>
        </p:txBody>
      </p:sp>
      <p:sp>
        <p:nvSpPr>
          <p:cNvPr id="76" name="PlaceHolder 6"/>
          <p:cNvSpPr>
            <a:spLocks noGrp="1"/>
          </p:cNvSpPr>
          <p:nvPr>
            <p:ph type="sldNum" idx="2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C842F8A4-8380-4852-9D76-8EBE9C46D7FA}" type="slidenum"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‹nr.›</a:t>
            </a:fld>
            <a:endParaRPr lang="nl-N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Welkom iedereen. 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Fijn dat jullie zijn gekomen.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gaan het vandaag over alle facetten van het internetten hebben.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Iedereen zal het internetten wel op zijn eigen manier doen en dat is ook prima.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Mogelijk dat je vandaag tips ziet die je ook zou kunnen gebruiken.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Onderwerpen die we gaan bekijken zijn de verschillende browsers, hoe ze zijn opgebouwd, welke instellingen handig kunnen zijn, verschillende beveiligingen, verschillende hulpjes, stores, ai, hulp bij hobby's, ontspanning en meer.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Allemaal die direct of indirect met internet te maken hebben.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Ook zullen we mogelijk een aantal onderwerpen tegen komen die we in het voorgaande al eens behandeld hebben.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Gaande weg zal ik weer naar een aantal lezerstips verwijzen die betrekking hebben op wat aan het bespreken zijn.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25"/>
          </p:nvPr>
        </p:nvSpPr>
        <p:spPr/>
        <p:txBody>
          <a:bodyPr/>
          <a:lstStyle/>
          <a:p>
            <a:pPr indent="0" algn="r">
              <a:buNone/>
            </a:pPr>
            <a:fld id="{C842F8A4-8380-4852-9D76-8EBE9C46D7FA}" type="slidenum">
              <a:rPr lang="nl-NL" sz="1400" b="0" strike="noStrike" spc="-1" smtClean="0">
                <a:solidFill>
                  <a:srgbClr val="000000"/>
                </a:solidFill>
                <a:latin typeface="Times New Roman"/>
              </a:rPr>
              <a:t>1</a:t>
            </a:fld>
            <a:endParaRPr lang="nl-N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73437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36111" lnSpcReduction="20000"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10.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App-store.</a:t>
            </a:r>
          </a:p>
          <a:p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De verschillen tussen een programma, app, website en een  webapplicatie zijn soms haast niet meer te zien.</a:t>
            </a:r>
          </a:p>
          <a:p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In grote lijnen is een </a:t>
            </a:r>
            <a:r>
              <a:rPr lang="nl-NL" sz="2800" b="1" dirty="0">
                <a:effectLst/>
              </a:rPr>
              <a:t>Programma</a:t>
            </a:r>
            <a:r>
              <a:rPr lang="nl-NL" sz="2800" dirty="0">
                <a:effectLst/>
              </a:rPr>
              <a:t> geïnstalleerde software op je pc,</a:t>
            </a:r>
            <a:endParaRPr lang="nl-NL" sz="2800" dirty="0"/>
          </a:p>
          <a:p>
            <a:pPr>
              <a:buFont typeface="Arial" panose="020B0604020202020204" pitchFamily="34" charset="0"/>
              <a:buNone/>
            </a:pPr>
            <a:r>
              <a:rPr lang="nl-NL" sz="2800" b="1" dirty="0">
                <a:effectLst/>
              </a:rPr>
              <a:t>Een App is een </a:t>
            </a:r>
            <a:r>
              <a:rPr lang="nl-NL" sz="2800" dirty="0">
                <a:effectLst/>
              </a:rPr>
              <a:t>kleiner, eenvoudiger programma, vaak uit een store,</a:t>
            </a:r>
            <a:endParaRPr lang="nl-NL" sz="2800" dirty="0"/>
          </a:p>
          <a:p>
            <a:pPr>
              <a:buFont typeface="Arial" panose="020B0604020202020204" pitchFamily="34" charset="0"/>
              <a:buNone/>
            </a:pPr>
            <a:r>
              <a:rPr lang="nl-NL" sz="2800" b="1" dirty="0">
                <a:effectLst/>
              </a:rPr>
              <a:t>Een Website is een</a:t>
            </a:r>
            <a:r>
              <a:rPr lang="nl-NL" sz="2800" dirty="0">
                <a:effectLst/>
              </a:rPr>
              <a:t> informatiepagina’s die je bezoekt via een browser en een </a:t>
            </a:r>
            <a:r>
              <a:rPr lang="nl-NL" sz="2800" b="1" dirty="0">
                <a:effectLst/>
              </a:rPr>
              <a:t>Webapplicatie</a:t>
            </a:r>
            <a:r>
              <a:rPr lang="nl-NL" sz="2800" dirty="0">
                <a:effectLst/>
              </a:rPr>
              <a:t> is een website die werkt als een programma.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sz="2800" dirty="0">
                <a:effectLst/>
              </a:rPr>
              <a:t>De eerste 2 zouden zonder internet kunnen werken de laatste 2 niet.</a:t>
            </a:r>
            <a:endParaRPr lang="nl-NL" sz="2800" dirty="0"/>
          </a:p>
          <a:p>
            <a:endParaRPr lang="nl-NL" sz="1800" b="0" strike="noStrike" spc="-1" dirty="0">
              <a:solidFill>
                <a:schemeClr val="dk1"/>
              </a:solidFill>
              <a:latin typeface="Trebuchet MS"/>
            </a:endParaRPr>
          </a:p>
          <a:p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Programma’s, apps </a:t>
            </a:r>
            <a:r>
              <a:rPr lang="nl-NL" sz="1800" spc="-1" dirty="0">
                <a:solidFill>
                  <a:schemeClr val="dk1"/>
                </a:solidFill>
                <a:latin typeface="Trebuchet MS"/>
              </a:rPr>
              <a:t>en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 websites kan je op verschillende manieren verkrijgen.</a:t>
            </a:r>
          </a:p>
          <a:p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Het veiligst kan je apps verkrijgen via de officiële side van de app of via een app store.</a:t>
            </a:r>
          </a:p>
          <a:p>
            <a:endParaRPr lang="nl-NL" sz="1800" b="0" strike="noStrike" spc="-1" dirty="0">
              <a:solidFill>
                <a:schemeClr val="dk1"/>
              </a:solidFill>
              <a:latin typeface="Trebuchet MS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app store is een digitale winkel waar je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</a:t>
            </a:r>
            <a:r>
              <a:rPr lang="nl-NL" sz="1800" dirty="0" err="1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applicaties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kunt downloaden of kopen voor je smartphone, tablet of computer.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Onder andere apps voor communicatie, muziek, productiviteit, games en nog veel meer.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een app store kan je Apps zoeken via categorieën of een zoekbalk.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vind dan al snel wat je nodig hebt.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één klik wordt de app gedownload en automatisch geïnstalleerd.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kan reviews en beoordelingen lezen van andere gebruikers.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store houdt apps up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date met nieuwe functies en beveiligingspatches.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kunt in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 aankopen en abonnementen bekijken of stopzetten.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is een authenticatie nodig om in te loggen met een account van bijvoorbeeld Google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Apple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 is nodig voor het betalen van een app die men wil kopen. Er kan geld gezet worden op zo’n account.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store bevat een database met miljoenen apps, elk met metadata zoals versie, ontwikkelaar en prijs.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app wordt via een beveiligde verbinding (HTTPS) naar je apparaat gedownload.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Elke app wordt gecontroleerd op malware en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privacyrisico’s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voordat hij wordt gepubliceerd.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store communiceert met je apparaat om automatisch updates te installeren.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Populaire app stores zijn: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Google Play Store voor Android heeft een groot aanbod van veel gratis apps.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 Store voor iOS (Apple) heeft een strenge kwaliteitscontrole, hoge beveiliging en exclusieve apps.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Microsoft Store voor Windows  heeft apps, games en tools voor pc’s en tablets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 Store voor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macOS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Mac heeft Software voor Apple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computers en vaak professioneel gericht,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Flathub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Snap Store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voor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Linux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heeft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Open</a:t>
            </a:r>
            <a:r>
              <a:rPr lang="en-US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 apps en community</a:t>
            </a:r>
            <a:r>
              <a:rPr lang="en-US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gedreven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distributie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D4A8AC5D-E92F-4938-8D1B-3D23DAC9352C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10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9139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11.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Copiloot.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Omdat ik Copiloot als een a i applicatie het beste kent wil ik graag zijn bijzonderheden uitleggen.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Onder andere wat is copiloot, hoe werkt het, wat kan je ermee en wat kan er niet mee.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Copiloot is een AI‑assistent van Microsoft die je helpt denken, schrijven, organiseren, leren en creëren.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kunt met hem praten in gewone taal, en hij begrijp context, toon en bedoeling.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is geïntegreerd in Windows,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Edge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Microsoft 365‑apps (zoals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Weurd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Excel, PowerPoint, Outlook en OneNote) en ook beschikbaar als losse app op web, iOS, Android en meer.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analyseer wat je bedoelt, niet alleen wat je typt.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gebruik wat hij weet uit eerdere gesprekken om relevanter te antwoorden.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kan zoeken op het web, afbeeldingen genereren, berekeningen uitvoeren, bestanden maken, agenda‑items toevoegen, e‑mails opstellen, enzovoort.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Microsoft‑apps kan hij direct met je documenten, e‑mails en data werken om tijd te besparen.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kan teksten, gedichten, scripts, presentaties en afbeeldingen maken.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Samenvattingen maken met Excel‑formules, PowerPoint‑slides en agenda‑planning.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Tevens kan hij actuele informatie opzoeken, vergelijken en analyseren.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uitleg van complexe onderwerpen, quizzen, studiemodus geven.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ook geen probleem is code schrijven voor diverse programmeer talen, data visualiseren, systeemtips geven.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Zelfs herinneringen, notities, suggesties op basis van je voorkeuren.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je jou vraag zo direct mogelijk stelt en in jou vraag zoveel mogelijk randvoorwaarden er aan toevoegt zal copiloot jou verbazen met zijn antwoord.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zelf probeer het antwoord regelmatig te testen op juistheid.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speel ze ook wel eens tegen elkaar uit.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geef copiloot en botje Claude de zelfde vraag.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Niet altijd komen ze met het zelfde antwoord.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Nog leuker is als je weet dat er geen antwoord bestaat.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 zal je nog verbaast staan hoe dicht hij toch bij de werkelijke antwoordt staat.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wikt en weegt en uiteindelijk combineert hij met wat er wel bekend is.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zijn ook duidelijke grenzen aan copiloot: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hij niet kan zijn het maken van video’s of audio (zoals MP4 of MP3).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Ook kan hij geen vervang van menselijke relaties of professionele hulp geven.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open of upload geen bestanden naar externe sites.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voer geen betalingen, bestellingen of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uit.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Ook geeft hij geen volledige teksten van auteursrechtelijk beschermd materiaal (zoals boeken of songteksten).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hij kan geen echte hardware‑acties uitvoeren — hij geef alleen instructies of uitleg.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Lezerstip 13 gaat over copiloot.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lezerstip 39 laat ik zien hoe je een sinterklaas gedicht kan maken met copiloot.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lezerstip 66 laat ik Copiloot de betekenis van </a:t>
            </a:r>
            <a:r>
              <a:rPr lang="nl-NL" sz="1800" b="0" i="0" u="none" strike="noStrike" baseline="0" dirty="0">
                <a:latin typeface="CIDFont+F1"/>
              </a:rPr>
              <a:t>liedje </a:t>
            </a:r>
            <a:r>
              <a:rPr lang="nl-NL" sz="1800" b="0" i="0" u="none" strike="noStrike" baseline="0" dirty="0" err="1">
                <a:latin typeface="CIDFont+F1"/>
              </a:rPr>
              <a:t>Beautiful</a:t>
            </a:r>
            <a:r>
              <a:rPr lang="nl-NL" sz="1800" b="0" i="0" u="none" strike="noStrike" baseline="0" dirty="0">
                <a:latin typeface="CIDFont+F1"/>
              </a:rPr>
              <a:t> </a:t>
            </a:r>
            <a:r>
              <a:rPr lang="nl-NL" sz="1800" b="0" i="0" u="none" strike="noStrike" baseline="0" dirty="0" err="1">
                <a:latin typeface="CIDFont+F1"/>
              </a:rPr>
              <a:t>people</a:t>
            </a:r>
            <a:r>
              <a:rPr lang="nl-NL" sz="1800" b="0" i="0" u="none" strike="noStrike" baseline="0" dirty="0">
                <a:latin typeface="CIDFont+F1"/>
              </a:rPr>
              <a:t> van Melanie uitleggen. </a:t>
            </a:r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lezerstip 19 leg ik uit hoe je in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kan programmeren. Die programeer code die je daar ziet is van copiloot.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Zie het als dat Ik wel een boek kan lezen maar daarom nog geen boek kan schrijven. 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zijn natuurlijk veel meer a i applicaties. Zoals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ChatGPT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Canva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AI, 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Notion AI  en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Perplexity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heb de gratis en de betaalde versies.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zijn er die weldegelijk ook muziek en films kunnen genereren.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 dirty="0"/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11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036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12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Volgens recente analyses van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Semrush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Similarweb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(april–mei 2026) zijn dit de 20 populairste websites onder Nederlandse pc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gebruikers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Verdana" panose="020B0604030504040204" pitchFamily="34" charset="0"/>
              </a:rPr>
              <a:t> 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Google.com voor Zoeken het is het Startpunt voor vrijwel alle internetgebruikers.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YouTube.com	voor Video &amp; entertainment	en het heeft dagelijks miljoenen kijkers voor muziek, nieuws en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tutorials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Facebook.com	 als Sociale media en wordt nog steeds veel gebruikt voor groepen en evenementen.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Instagram.com ook als Sociale media en is Populair voor foto’s, Reels en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stories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Nu.nl voor Nieuws en is de Grootste Nederlandstalige nieuwssite.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Reddit.com voor Community &amp; forums en er zijn steeds meer Nederlanders actief op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subreddits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NOS.nl voor Nieuws &amp; streaming van Nieuws, sport en live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uitzendingen.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ChatGPT.com als AI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tools en is in een Sterke groei door gebruik voor tekst en idee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Verdana" panose="020B0604030504040204" pitchFamily="34" charset="0"/>
              </a:rPr>
              <a:t>ë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AD.nl voor Nieuws van Regionaal en landelijk nieuws van DPG Media.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Wikipedia.org als Informatie &amp; naslag en het is een Populaire bron voor snelle kennis.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LinkedIn.com is voor een Zakelijk netwerk en wordt veel gebruikt voor werk en vacatures.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Bol.com is een Webwinkel en is de grootste Nederlandse 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commerceplatform.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X.com (voorheen Twitter) voor Sociale media en wordt gebruikt bij Nieuws en discussies in real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Live.com voor 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mail &amp; Microsoft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diensten voor Toegang tot Outlook en OneDrive.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Pornhub.com als Volwassen entertainment het schijnt een Hoog verkeer, vooral mobiel re hebben.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iDEAL.nl voor Betalingen en het is inmiddels een Standaard betaalmethode in Nederland.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Marktplaats.nl voor Tweedehands &amp; handel het is populair voor koop en verkoop van spullen.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Telegraaf.nl voor Nieuws en het heeft een groot bereik met entertainment en sport.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Funda.nl voor Wonen &amp; vastgoed en is Onmisbaar voor huizenzoekers.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WhatsApp.com voor Communicatie en het is een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Webversie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van de populaire chatapp.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AI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platforms zoals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ChatGPT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Gemini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Verdana" panose="020B0604030504040204" pitchFamily="34" charset="0"/>
              </a:rPr>
              <a:t> 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stijgen snel in populariteit.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Nieuwswebsites (NU.nl, NOS.nl, AD.nl, Telegraaf.nl) blijven stabiel ondanks sociale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concurrentie.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commerce (Bol.com, Marktplaats.nl, Amazon.nl) groeit door snellere bezorging en prijsvergelijking.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Overheidsdiensten zoals DigiD.nl en PostNL.nl staan net buiten de top 20 maar worden intensief gebruikt.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12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79967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3611" lnSpcReduction="20000"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13.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 is een overzicht van 20 populaire hobby’s met de belangrijkste websites die liefhebbers vaak gebruiken om inspiratie, kennis of materiaal te vinden.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Schilderen &amp; tekenen		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DeviantArt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Behance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Pinterest.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Fotografie			Flickr, 500px,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Unsplash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Muziek maken			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SoundCloud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BandLab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Ultimate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Guitar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Handwerken (breien, haken)		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Ravelry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Etsy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Pinterest.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Koken &amp; bakken		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Allrecipes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Smulweb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el.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Tuinieren			Tuinadvies.nl, RHS.org.uk, Gardena.com.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Fietsen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mountainbiken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Strava,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Komoot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Fiets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el.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Hardlopen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fitness		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Runkeeper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MyFitnessPal, Strava.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Puzzelen &amp; hersenkrakers		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JigZone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Sudoku.com,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Lumosity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Reizen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ontdekken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Tripadvisor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Lonely Planet, Booking.com.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Programmeren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GitHub, Stack Overflow,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Codecademy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keeming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Steam, IGN, Twitch.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Lezen &amp; boeken		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Goodreads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Hebban.nl, Project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Gutenberg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Modelbouw &amp; knutselen		Modelbouwforum.nl,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Thingiverse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Instructables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Vogels &amp; natuurobservatie		Waarneming.nl, eBird.org, Vogelbescherming En el.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Yoga &amp;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meditatie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DoYogaWithMe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Insight Timer, Gaia.com.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Interieur &amp; design		Houzz, Pinterest, IKEA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Inspiratie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bewerken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YouTube Studio, Canva, DaVinci Resolve.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Talen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leren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Duolingo,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Babbel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Memrise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Techniek &amp; elektronica		Arduino.cc, Hackster.io,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Instruk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r>
              <a:rPr lang="nl-NL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In lezerstip 16 laat is je een website zien waarmee je een programmeertaal met een zelfstudie kan doen.</a:t>
            </a:r>
          </a:p>
          <a:p>
            <a:r>
              <a:rPr lang="nl-NL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Ik zelf beheerste Visual basic 4. Ik wist er niets meer van. Hier heb ik me </a:t>
            </a:r>
            <a:r>
              <a:rPr lang="nl-NL" sz="1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visual</a:t>
            </a:r>
            <a:r>
              <a:rPr lang="nl-NL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 basic 6 weer aangeleerd.</a:t>
            </a:r>
          </a:p>
          <a:p>
            <a:r>
              <a:rPr lang="nl-NL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In lezerstip 44 laat ik zien hoe mijn klein kinderen laat gamen op verschillende apparaten.</a:t>
            </a:r>
          </a:p>
          <a:p>
            <a:r>
              <a:rPr lang="nl-NL" sz="18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In lezerstip 63 laat ik zien hoe je informatie kan krijgen  over programma’s en apps van een ander platvorm die nagenoeg het zelfde doen als die jij gewend was. </a:t>
            </a:r>
          </a:p>
        </p:txBody>
      </p:sp>
      <p:sp>
        <p:nvSpPr>
          <p:cNvPr id="164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D4A8AC5D-E92F-4938-8D1B-3D23DAC9352C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13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5501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14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Mijn top 20 websites en apps.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kan wel zien dat mijn hobby's zeer breed zijn.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Onder andere toerfietsen, klaverjassen, muziek, tv kijken en computers.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Mijn top 20 zijn Klaverjassen,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Sportyfy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weeronline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buienradar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windy,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keeming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heub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eufy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route.nl, 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radio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fm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speedtest, google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fietsknoop, QR scanner, calculator, ANWB onderweg,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HCC!Apeldoorn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Ziggo Go, vertalen, radio 2 top 2000 en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Webmail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ben een mooi weer toerfietser vandaar dat je veel apps over het weer aantreft.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Trouwens. </a:t>
            </a:r>
          </a:p>
          <a:p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Windy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een aanrader.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je de app opende kan je een dag en een uur instellen.</a:t>
            </a:r>
          </a:p>
          <a:p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Windy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laat dan zien hoe de windrichting is op dat moment.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wil graag met de wind in de rug thuis komen.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Zelfs mijn fiets routes zijn daarop vastgesteld.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Eufy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gebruik ik voor mijn voordeurbel en camera in de achtertuin.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een spelletje op de telefoon doe ik bij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keeming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heub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lezerstip 56 laat ik zien hoe je gratis landkaarten voor de Garmin en de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BaseCamp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kan downloaden. 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14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5576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15.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webpagina kan je om verschillende redenen op verschillende manieren geheel of gedeeltelijk kopiëren.</a:t>
            </a:r>
          </a:p>
          <a:p>
            <a:endParaRPr lang="nl-NL" sz="1800" b="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voordeel van kladblok is dat je alleen de basis van de tekst daar naar toe kopieer. 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neemt niet de lettertypen, foto’s en andere </a:t>
            </a:r>
            <a:r>
              <a:rPr lang="nl-NL" sz="1800" b="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layout</a:t>
            </a:r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zaken van de website mee.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werking is: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Selecteer de gehele pagina of een gedeelte hiervan.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Druk de toetsen Ctrl + C om het geselecteerde naar de ram geheugen van de pc te </a:t>
            </a:r>
            <a:r>
              <a:rPr lang="nl-NL" sz="1800" b="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kopieeren</a:t>
            </a:r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open kladblok zet de cursor in het tekst vlakje.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Druk nu Ctrl + V om het gedeelte dat in de ram geheugen staat te plakken in kladblok.</a:t>
            </a:r>
          </a:p>
          <a:p>
            <a:endParaRPr lang="nl-NL" sz="1800" b="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 kan je het zelfde doen met Word en </a:t>
            </a:r>
            <a:r>
              <a:rPr lang="nl-NL" sz="1800" b="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</a:t>
            </a:r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Alleen dan neemt hij ook de  lettertypen, foto’s en andere </a:t>
            </a:r>
            <a:r>
              <a:rPr lang="nl-NL" sz="1800" b="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layout</a:t>
            </a:r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zaken van de website mee.</a:t>
            </a:r>
          </a:p>
          <a:p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Overigens dit kan ook de bedoeling zijn.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</a:t>
            </a:r>
            <a:r>
              <a:rPr lang="nl-NL" sz="1800" b="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</a:t>
            </a:r>
            <a:r>
              <a:rPr lang="nl-NL" sz="1800" b="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neemt hij zelfs het tabel van de website over en ziet die ook netjes in een tabel. </a:t>
            </a:r>
          </a:p>
          <a:p>
            <a:endParaRPr lang="nl-NL" sz="1800" b="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Foto’s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Rechter muisknop op de afbeelding aan klikken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Met Afbeelding opslaan als sla je de foto ergens op de pc op.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Met afbeelding kopiëren kan je de foto plakken in Paint, Word of Excel. </a:t>
            </a:r>
          </a:p>
          <a:p>
            <a:pPr>
              <a:buFont typeface="Arial" panose="020B0604020202020204" pitchFamily="34" charset="0"/>
              <a:buNone/>
            </a:pPr>
            <a:endParaRPr lang="nl-NL" b="0" dirty="0">
              <a:effectLst/>
            </a:endParaRP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Windows scherm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Met </a:t>
            </a:r>
            <a:r>
              <a:rPr lang="nl-NL" b="0" dirty="0" err="1">
                <a:effectLst/>
              </a:rPr>
              <a:t>Alt+Print</a:t>
            </a:r>
            <a:r>
              <a:rPr lang="nl-NL" b="0" dirty="0">
                <a:effectLst/>
              </a:rPr>
              <a:t> </a:t>
            </a:r>
            <a:r>
              <a:rPr lang="nl-NL" b="0" dirty="0" err="1">
                <a:effectLst/>
              </a:rPr>
              <a:t>Scrn</a:t>
            </a:r>
            <a:r>
              <a:rPr lang="nl-NL" b="0" dirty="0">
                <a:effectLst/>
              </a:rPr>
              <a:t> zet je de actieve </a:t>
            </a:r>
            <a:r>
              <a:rPr lang="nl-NL" b="0" dirty="0" err="1">
                <a:effectLst/>
              </a:rPr>
              <a:t>windows</a:t>
            </a:r>
            <a:r>
              <a:rPr lang="nl-NL" b="0" dirty="0">
                <a:effectLst/>
              </a:rPr>
              <a:t> scherm in de ram geheugen.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Met </a:t>
            </a:r>
            <a:r>
              <a:rPr lang="nl-NL" b="0" dirty="0" err="1">
                <a:effectLst/>
              </a:rPr>
              <a:t>Ctrl+Print</a:t>
            </a:r>
            <a:r>
              <a:rPr lang="nl-NL" b="0" dirty="0">
                <a:effectLst/>
              </a:rPr>
              <a:t> </a:t>
            </a:r>
            <a:r>
              <a:rPr lang="nl-NL" b="0" dirty="0" err="1">
                <a:effectLst/>
              </a:rPr>
              <a:t>Scrn</a:t>
            </a:r>
            <a:r>
              <a:rPr lang="nl-NL" b="0" dirty="0">
                <a:effectLst/>
              </a:rPr>
              <a:t> maak je een </a:t>
            </a:r>
            <a:r>
              <a:rPr lang="nl-NL" b="0" dirty="0" err="1">
                <a:effectLst/>
              </a:rPr>
              <a:t>copie</a:t>
            </a:r>
            <a:r>
              <a:rPr lang="nl-NL" b="0" dirty="0">
                <a:effectLst/>
              </a:rPr>
              <a:t> van het gehele scherm.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Open nu Paint en druk op </a:t>
            </a:r>
            <a:r>
              <a:rPr lang="nl-NL" b="0" dirty="0" err="1">
                <a:effectLst/>
              </a:rPr>
              <a:t>Ctrl+v</a:t>
            </a:r>
            <a:r>
              <a:rPr lang="nl-NL" b="0" dirty="0">
                <a:effectLst/>
              </a:rPr>
              <a:t> en in </a:t>
            </a:r>
            <a:r>
              <a:rPr lang="nl-NL" b="0" dirty="0" err="1">
                <a:effectLst/>
              </a:rPr>
              <a:t>paint</a:t>
            </a:r>
            <a:r>
              <a:rPr lang="nl-NL" b="0" dirty="0">
                <a:effectLst/>
              </a:rPr>
              <a:t> wordt alles weergegeven van uit zijn ram geheugen.</a:t>
            </a:r>
          </a:p>
          <a:p>
            <a:pPr>
              <a:buFont typeface="Arial" panose="020B0604020202020204" pitchFamily="34" charset="0"/>
              <a:buNone/>
            </a:pPr>
            <a:endParaRPr lang="nl-NL" b="0" dirty="0">
              <a:effectLst/>
            </a:endParaRP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document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Wil je de webpagina als document?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Bestand → Opslaan als → Webpagina (.</a:t>
            </a:r>
            <a:r>
              <a:rPr lang="nl-NL" b="0" dirty="0" err="1">
                <a:effectLst/>
              </a:rPr>
              <a:t>htm</a:t>
            </a:r>
            <a:r>
              <a:rPr lang="nl-NL" b="0" dirty="0">
                <a:effectLst/>
              </a:rPr>
              <a:t>) en open dat bestand in Word.</a:t>
            </a:r>
          </a:p>
          <a:p>
            <a:pPr>
              <a:buFont typeface="Arial" panose="020B0604020202020204" pitchFamily="34" charset="0"/>
              <a:buNone/>
            </a:pPr>
            <a:endParaRPr lang="nl-NL" b="0" dirty="0"/>
          </a:p>
          <a:p>
            <a:r>
              <a:rPr lang="nl-NL" b="0" dirty="0"/>
              <a:t>Naar PDF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Vanuit browser: 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Druk op Ctrl + P. 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Kies Opslaan als PDF in de printerlijst.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b="0" dirty="0">
                <a:effectLst/>
              </a:rPr>
              <a:t>Klik op Opslaan en kies een locatie.</a:t>
            </a:r>
          </a:p>
          <a:p>
            <a:pPr>
              <a:buFont typeface="Arial" panose="020B0604020202020204" pitchFamily="34" charset="0"/>
              <a:buNone/>
            </a:pPr>
            <a:endParaRPr lang="nl-NL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nl-NL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ziet dat er naargelang je wil er best veel mogelijk is.</a:t>
            </a:r>
          </a:p>
          <a:p>
            <a:pPr>
              <a:buFont typeface="Arial" panose="020B0604020202020204" pitchFamily="34" charset="0"/>
              <a:buNone/>
            </a:pPr>
            <a:r>
              <a:rPr lang="nl-NL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Alleen de tekst, alleen de foto’s, allebei, als foto of document. Gedeeltelijk of geheel.</a:t>
            </a:r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15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4206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16.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Route 66.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zal je wel afgevraagd hebben we hebben niets van de route 66 gezien.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 klopt.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zijn namelijk ruim 66 websites langs geweest.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sommige hebben wat langer stil gestaan en bij andere hooguit even genoemd.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 bij elke website of app uitgebreid stil te staan vond ik wel een beetje te ver gaan.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heb nu een aantal hinten gekregen.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kan ze nu zelf opzoeken en uit proberen.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Ook hebben we een aantal rand zaken, die ik toch wel belangrijk vond, even aangedaan.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copiloot heeft weer zijn best gedaan om weer grappige foto’s voor ons te genereren.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met al hoop ik weer dat je ideeën heb opgedaan.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Zijn er nog vragen?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idx="25"/>
          </p:nvPr>
        </p:nvSpPr>
        <p:spPr/>
        <p:txBody>
          <a:bodyPr/>
          <a:lstStyle/>
          <a:p>
            <a:pPr indent="0" algn="r">
              <a:buNone/>
            </a:pPr>
            <a:fld id="{C842F8A4-8380-4852-9D76-8EBE9C46D7FA}" type="slidenum">
              <a:rPr lang="nl-NL" sz="1400" b="0" strike="noStrike" spc="-1" smtClean="0">
                <a:solidFill>
                  <a:srgbClr val="000000"/>
                </a:solidFill>
                <a:latin typeface="Times New Roman"/>
              </a:rPr>
              <a:t>16</a:t>
            </a:fld>
            <a:endParaRPr lang="nl-NL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01930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7500" lnSpcReduction="20000"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2.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Browsers.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Je ziet al dat er veel browsers beschikbaar zijn. 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Je kan gerust meerdere browsers op jou pc installeren.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Je kun ze ook door elkaar en tegelijktijdig gebruiken.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Er zal er maar één als standaard op jou pc geïnstalleerd zijn.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De eigenschappen per browser kan heel specifiek zijn.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Zo vind je Safari alleen op een </a:t>
            </a:r>
            <a:r>
              <a:rPr lang="nl-NL" sz="1800" kern="12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apple</a:t>
            </a: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 pc en Samsung internet alleen op </a:t>
            </a:r>
            <a:r>
              <a:rPr lang="nl-NL" sz="1800" kern="12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android</a:t>
            </a: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 apparaten.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Egde is geïntrigeerd met de faciliteiten van Windows zoals copiloot.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Zo is Google </a:t>
            </a:r>
            <a:r>
              <a:rPr lang="nl-NL" sz="1800" kern="12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chrome</a:t>
            </a: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 weer meer met service van Google verweven zoals </a:t>
            </a:r>
            <a:r>
              <a:rPr lang="nl-NL" sz="1800" kern="12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gmails</a:t>
            </a: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, drive, </a:t>
            </a:r>
            <a:r>
              <a:rPr lang="nl-NL" sz="1800" kern="12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maps</a:t>
            </a: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 en </a:t>
            </a:r>
            <a:r>
              <a:rPr lang="nl-NL" sz="1800" kern="12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you</a:t>
            </a: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 tube.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Firefox komt op meerdere platvormen voor en is 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Transparant en privacy vriendelijk.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 blokt Brave advertenties af.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Opera zit een beperkte VPN en ad blokker ingebouwd.</a:t>
            </a:r>
          </a:p>
          <a:p>
            <a:pPr marL="324000" marR="0" lvl="0" indent="-336960" algn="l" defTabSz="685800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 staan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Duk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Duk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Go, </a:t>
            </a:r>
            <a:r>
              <a:rPr lang="nl-NL" sz="1800" spc="-1" dirty="0">
                <a:solidFill>
                  <a:schemeClr val="dk1"/>
                </a:solidFill>
                <a:latin typeface="Trebuchet MS"/>
              </a:rPr>
              <a:t>Startpace en </a:t>
            </a:r>
            <a:r>
              <a:rPr lang="nl-NL" sz="1800" b="0" strike="noStrike" spc="-1" dirty="0" err="1">
                <a:solidFill>
                  <a:schemeClr val="dk1"/>
                </a:solidFill>
                <a:latin typeface="Trebuchet MS"/>
              </a:rPr>
              <a:t>Swisscows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 bekend op hun </a:t>
            </a:r>
            <a:r>
              <a:rPr lang="nl-NL" sz="1800" b="0" strike="noStrike" spc="-1" dirty="0" err="1">
                <a:solidFill>
                  <a:schemeClr val="dk1"/>
                </a:solidFill>
                <a:latin typeface="Trebuchet MS"/>
              </a:rPr>
              <a:t>prijvecy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. </a:t>
            </a:r>
          </a:p>
          <a:p>
            <a:pPr marL="324000" marR="0" lvl="0" indent="-336960" algn="l" defTabSz="685800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Zij zullen g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persoonlijke dataverzameling aanleggen.</a:t>
            </a:r>
          </a:p>
          <a:p>
            <a:pPr marL="324000" marR="0" lvl="0" indent="-336960" algn="l" defTabSz="685800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lang="nl-NL" sz="1800" b="0" strike="noStrike" spc="-1" dirty="0">
                <a:solidFill>
                  <a:schemeClr val="dk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lezerstip 15 Wordt hier over meer verteld. </a:t>
            </a:r>
            <a:endParaRPr lang="nl-NL" sz="18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marR="0" lvl="0" indent="-336960" algn="l" defTabSz="685800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lang="nl-NL" sz="18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marR="0" lvl="0" indent="-336960" algn="l" defTabSz="685800" rtl="0" eaLnBrk="1" fontAlgn="auto" latinLnBrk="0" hangingPunct="1">
              <a:lnSpc>
                <a:spcPct val="90000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lang="nl-NL" sz="18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endParaRPr lang="nl-NL" sz="1800" kern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DejaVu Sans"/>
              <a:cs typeface="DejaVu San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endParaRPr lang="nl-NL" sz="1800" kern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DejaVu Sans"/>
              <a:cs typeface="DejaVu San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endParaRPr lang="nl-NL" sz="1800" kern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DejaVu Sans"/>
              <a:cs typeface="DejaVu San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endParaRPr lang="nl-NL" sz="1800" kern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DejaVu Sans"/>
              <a:cs typeface="DejaVu Sans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D4A8AC5D-E92F-4938-8D1B-3D23DAC9352C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2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71123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3.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In grote lijnen werken alle browsers het zelfde.</a:t>
            </a:r>
          </a:p>
          <a:p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Mogelijk dat ze In kleine details en op specifieke eigenschappen kunnen afwijken.</a:t>
            </a:r>
          </a:p>
          <a:p>
            <a:endParaRPr lang="nl-NL" sz="1800" kern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DejaVu Sans"/>
              <a:cs typeface="DejaVu Sans"/>
            </a:endParaRPr>
          </a:p>
          <a:p>
            <a:r>
              <a:rPr lang="nl-NL" sz="18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DejaVu Sans"/>
                <a:cs typeface="DejaVu Sans"/>
              </a:rPr>
              <a:t>De werkbalk boven in het scherm bestaat uit: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Tabbladen (Tabs) om Meerdere websites tegelijk openen en beheren.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 zijn de rechthoekige vakjes bovenaan waarin elke geopende website staat.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kunt meerdere websites tegelijk open hebben.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kunt tabbladen verslepen, vastzetten, groeperen of sluiten.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de + knop open je een nieuw tabblad.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Navigatieknoppen om Terug, vooruit, vernieuwen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Pijl terug: Ga naar de vorige pagina.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Pijl vooruit: Ga terug naar de pagina waar je vandaan kwam.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Vernieuwen (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↻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Laad de pagina opnieuw.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Home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knop (optioneel): Brengt je naar je ingestelde startpagina.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Adresbalk / Zoekbalk 0m URL’s typen, zoeken, beveiliging zien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 typ je een webadres (URL) of een zoekopdracht.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Edge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gebruikt standaard Bing om te zoeken, maar dit kun je aanpassen.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Links in de adresbalk zie je soms een slotje (</a:t>
            </a:r>
            <a:r>
              <a:rPr lang="nl-NL" sz="18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🔒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dat aangeeft dat de verbinding beveiligd is.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Profielknop om Account en synchronisatie beheren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Rechtsboven zie je je profiel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icoon.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Hiermee beheer je je Microsoft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account, synchronisatie, wachtwoorden en instellingen.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Extensies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icoon (puzzelstukje) om Extra functies toevoegen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Toont welke extensies (zoals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adblockers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wachtwoordmanagers) actief zijn.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kunt kiezen welke zichtbaar zijn in de werkbalk.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Downloads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knop om Bestanden terugvinden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Geeft een lijst van recent gedownloade bestanden.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kunt downloads openen, tonen in Verkenner of verwijderen.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Geschiedenis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knop om Eerder bezochte sites openen 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Toont eerder bezochte websites.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Handig om snel iets terug te vinden.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Favorieten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knop (</a:t>
            </a:r>
            <a:r>
              <a:rPr lang="nl-NL" sz="18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⭐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om Snelle toegang tot opgeslagen websites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Hiermee open je je opgeslagen websites.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kunt favorieten ordenen in mappen.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Instellingen en meer (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⋯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voor alle instellingen en tools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menu rechtsboven met drie puntjes.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 vind je o.a.: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Instellingen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Afdrukken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Zoom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Extensies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Hulpmiddelen zoals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Webopname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InPrivate</a:t>
            </a:r>
            <a:r>
              <a:rPr lang="nl-NL" sz="18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venster, enz.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 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Favorietenbalk als e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xtra onder de adresbalk.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Soms staat er nog een Favorietenbalk onder de adresbalk.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 kun je veelgebruikte websites met één klik openen.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het openen van een browser kan de browser de volgende Webpagina weergeven.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laatst geopende webpagina,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webpagina met daarin een zoek programma of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webpagina waar de snelkoppeling naar verwijst. 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zullen van de werkbalk de Extensies icoon en instellingen wat uitgebreider bekijken.</a:t>
            </a:r>
          </a:p>
          <a:p>
            <a:endParaRPr lang="nl-NL" sz="1800" kern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DejaVu Sans"/>
              <a:cs typeface="DejaVu Sans"/>
            </a:endParaRPr>
          </a:p>
          <a:p>
            <a:endParaRPr lang="nl-NL" sz="1800" kern="1200" dirty="0">
              <a:solidFill>
                <a:srgbClr val="000000"/>
              </a:solidFill>
              <a:effectLst/>
              <a:latin typeface="Verdana" panose="020B0604030504040204" pitchFamily="34" charset="0"/>
              <a:ea typeface="DejaVu Sans"/>
              <a:cs typeface="DejaVu Sans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3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58611" lnSpcReduction="20000"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4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Extensies.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Zoals in het voorgaande al verteld is bij extensies kan je functies aan jou browser toevoegen.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Als je het puzzelstukje met de linker muisknop aanklikt verschijnt  er een kleine pop-up schermpje.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Bij mij zie je 2 </a:t>
            </a:r>
            <a:r>
              <a:rPr lang="nl-NL" sz="1800" b="0" strike="noStrike" spc="-1" dirty="0" err="1">
                <a:solidFill>
                  <a:schemeClr val="dk1"/>
                </a:solidFill>
                <a:latin typeface="Trebuchet MS"/>
              </a:rPr>
              <a:t>adblokkers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 voor het tegen houden van reclame en 1 VPN om de buitenwereld te misleiden.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Als je vervolgens extensies beheer aanklik zie je een lijst van alle geïnstalleerde extensies.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Hier kan je details opvragen, de extensie verwijderen of met het schuifje extensies zichtbaar maken op de werkbalk.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Je installeert een extensie door naar de website van die extensies te gaan en vandaar uit voor jou browser de extensies te instaleren.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Vaak zijn extensies maar voor een beperkt aantal browsers beschikbaar.  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Overigens. Het is wel een aanrader om </a:t>
            </a:r>
            <a:r>
              <a:rPr lang="nl-NL" sz="1800" b="0" strike="noStrike" spc="-1" dirty="0" err="1">
                <a:solidFill>
                  <a:schemeClr val="dk1"/>
                </a:solidFill>
                <a:latin typeface="Trebuchet MS"/>
              </a:rPr>
              <a:t>adblokkers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 te installeren.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In lezerstip 47 Leg ik uit hoe je de </a:t>
            </a:r>
            <a:r>
              <a:rPr lang="nl-NL" sz="1800" b="0" strike="noStrike" spc="-1" dirty="0" err="1">
                <a:solidFill>
                  <a:schemeClr val="dk1"/>
                </a:solidFill>
                <a:latin typeface="Trebuchet MS"/>
              </a:rPr>
              <a:t>vpn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 van Urban kan installeren en gebruiken.</a:t>
            </a:r>
          </a:p>
          <a:p>
            <a:pPr marL="0" indent="0" defTabSz="685800">
              <a:lnSpc>
                <a:spcPct val="90000"/>
              </a:lnSpc>
              <a:spcBef>
                <a:spcPts val="751"/>
              </a:spcBef>
              <a:buSzPct val="100000"/>
              <a:buNone/>
              <a:tabLst>
                <a:tab pos="0" algn="l"/>
              </a:tabLst>
            </a:pP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Als je op deze manier VPN gebruikt druk na het opstarten wel F5 in. Hierdoor wordt het scherm ververst en neemt Windows dan het </a:t>
            </a:r>
            <a:r>
              <a:rPr lang="nl-NL" sz="1800" b="0" strike="noStrike" spc="-1" dirty="0" err="1">
                <a:solidFill>
                  <a:schemeClr val="dk1"/>
                </a:solidFill>
                <a:latin typeface="Trebuchet MS"/>
              </a:rPr>
              <a:t>ip-adres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 van </a:t>
            </a:r>
            <a:r>
              <a:rPr lang="nl-NL" sz="1800" b="0" strike="noStrike" spc="-1" dirty="0" err="1">
                <a:solidFill>
                  <a:schemeClr val="dk1"/>
                </a:solidFill>
                <a:latin typeface="Trebuchet MS"/>
              </a:rPr>
              <a:t>urban</a:t>
            </a:r>
            <a:r>
              <a:rPr lang="nl-NL" sz="1800" b="0" strike="noStrike" spc="-1" dirty="0">
                <a:solidFill>
                  <a:schemeClr val="dk1"/>
                </a:solidFill>
                <a:latin typeface="Trebuchet MS"/>
              </a:rPr>
              <a:t> over. </a:t>
            </a:r>
          </a:p>
        </p:txBody>
      </p:sp>
      <p:sp>
        <p:nvSpPr>
          <p:cNvPr id="164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D4A8AC5D-E92F-4938-8D1B-3D23DAC9352C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4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81676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73611" lnSpcReduction="20000"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5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Instellingen.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je op de 3 puntjes klikt verschijnt er een pop-up lijst van opties die je kan gebruiken.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belangrijkste hiervan zijn: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Downloads om terug te kunnen vinden wat je recent heb gedownload via je browser.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knop downloads is niet altijd zichtbaar op de werkbalk. Mooi dat je hem hier altijd terug kan vinden.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Vertalen om jou website te vertalen van bijvoorbeeld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engels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naar </a:t>
            </a:r>
            <a:r>
              <a:rPr lang="nl-NL" sz="1800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nederlands</a:t>
            </a:r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lezerstip 55 leg ik uit hoe dat werkt.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Instellingen geeft opties hoe je de browser wil gebruiken.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 je allemaal kan instellen gaat heel ver. 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aardige bij instellingen is wel downloads. Hier kan je de locatie van downloads wijzigen.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Kijk ook maar eens bij Toegankelijkheid, Systeem en prestaties.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Mocht het je niet bevallen dan kan je weer terug naar de standaard instellingen bij instellingen opnieuw instellen.</a:t>
            </a:r>
          </a:p>
          <a:p>
            <a:endParaRPr lang="nl-NL" sz="18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D4A8AC5D-E92F-4938-8D1B-3D23DAC9352C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5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8761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6.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Lezerstip 29 gaat over het gebruik van Wachtwoordmanager.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Wachtwoordmanager.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Om een sterke, unieke en complexe wachtwoorden te genereren en te beheren kan je een wachtwoordmanager gebruiken.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Een wachtwoordmanager fungeert als een digitale kluis waarin al je wachtwoorden veilig worden opgeslagen.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Het gebruik hiervan is tegenwoordig eigenlijk geen aanrader maar een must.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We hebben zomaar 80 accounts en het is verstandig voor elk account een uniek én sterk wachtwoord te hebben.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Maar hoe ga je die allemaal verzinnen en onthouden?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Verzin één sterke wachtwoordzin voor je wachtwoordmanager en laat je app wachtwoorden voor al die andere accounts verzinnen en onthouden.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Dan maak je het </a:t>
            </a:r>
            <a:r>
              <a:rPr lang="nl-NL" sz="1800" b="0" i="0" u="none" strike="noStrike" baseline="0" dirty="0" err="1">
                <a:latin typeface="CIDFont+F1"/>
              </a:rPr>
              <a:t>heckers</a:t>
            </a:r>
            <a:r>
              <a:rPr lang="nl-NL" sz="1800" b="0" i="0" u="none" strike="noStrike" baseline="0" dirty="0">
                <a:latin typeface="CIDFont+F1"/>
              </a:rPr>
              <a:t> lastig en zijn niet al jouw accounts toegankelijk als er één bedrijf een </a:t>
            </a:r>
            <a:r>
              <a:rPr lang="nl-NL" sz="1800" b="0" i="0" u="none" strike="noStrike" baseline="0" dirty="0" err="1">
                <a:latin typeface="CIDFont+F1"/>
              </a:rPr>
              <a:t>datalek</a:t>
            </a:r>
            <a:r>
              <a:rPr lang="nl-NL" sz="1800" b="0" i="0" u="none" strike="noStrike" baseline="0" dirty="0">
                <a:latin typeface="CIDFont+F1"/>
              </a:rPr>
              <a:t> heeft.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Een wachtwoordmanager werkt als volgt. Je voegt je wachtwoorden toe aan de manager, en deze onthoudt ze voor je.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Wanneer je een website bezoekt, vult de wachtwoordmanager automatisch je inloggegevens in.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Veel wachtwoordmanagers kunnen sterke, unieke wachtwoorden aanmaken zodat je niet telkens een makkelijk te raden wachtwoord gebruikt.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Je hebt één hoofdwachtwoord nodig om toegang te krijgen tot de wachtwoordmanager.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Dit is het enige wachtwoord dat je moet onthouden! Als je de wachtwoordmanager gebruikt op je telefoon én je computer, worden je wachtwoorden gesynchroniseerd zodat je overal toegang hebt.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Het bespaart tijd én zorgt ervoor dat je wachtwoorden veiliger zijn.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De populairste wachtwoordenmanagers voor </a:t>
            </a:r>
            <a:r>
              <a:rPr lang="nl-NL" sz="1800" b="0" i="0" u="none" strike="noStrike" baseline="0" dirty="0" err="1">
                <a:latin typeface="CIDFont+F1"/>
              </a:rPr>
              <a:t>windows</a:t>
            </a:r>
            <a:r>
              <a:rPr lang="nl-NL" sz="1800" b="0" i="0" u="none" strike="noStrike" baseline="0" dirty="0">
                <a:latin typeface="CIDFont+F1"/>
              </a:rPr>
              <a:t> zijn </a:t>
            </a:r>
            <a:r>
              <a:rPr lang="nl-NL" sz="1800" b="0" i="0" u="none" strike="noStrike" baseline="0" dirty="0" err="1">
                <a:latin typeface="CIDFont+F1"/>
              </a:rPr>
              <a:t>Bitwarden</a:t>
            </a:r>
            <a:r>
              <a:rPr lang="nl-NL" sz="1800" b="0" i="0" u="none" strike="noStrike" baseline="0" dirty="0">
                <a:latin typeface="CIDFont+F1"/>
              </a:rPr>
              <a:t>, </a:t>
            </a:r>
            <a:r>
              <a:rPr lang="nl-NL" sz="1800" b="0" i="0" u="none" strike="noStrike" baseline="0" dirty="0" err="1">
                <a:latin typeface="CIDFont+F1"/>
              </a:rPr>
              <a:t>Dashlane</a:t>
            </a:r>
            <a:r>
              <a:rPr lang="nl-NL" sz="1800" b="0" i="0" u="none" strike="noStrike" baseline="0" dirty="0">
                <a:latin typeface="CIDFont+F1"/>
              </a:rPr>
              <a:t>, </a:t>
            </a:r>
            <a:r>
              <a:rPr lang="nl-NL" sz="1800" b="0" i="0" u="none" strike="noStrike" baseline="0" dirty="0" err="1">
                <a:latin typeface="CIDFont+F1"/>
              </a:rPr>
              <a:t>Sticky</a:t>
            </a:r>
            <a:r>
              <a:rPr lang="nl-NL" sz="1800" b="0" i="0" u="none" strike="noStrike" baseline="0" dirty="0">
                <a:latin typeface="CIDFont+F1"/>
              </a:rPr>
              <a:t> Password, </a:t>
            </a:r>
            <a:r>
              <a:rPr lang="nl-NL" sz="1800" b="0" i="0" u="none" strike="noStrike" baseline="0" dirty="0" err="1">
                <a:latin typeface="CIDFont+F1"/>
              </a:rPr>
              <a:t>RoboForm</a:t>
            </a:r>
            <a:r>
              <a:rPr lang="nl-NL" sz="1800" b="0" i="0" u="none" strike="noStrike" baseline="0" dirty="0">
                <a:latin typeface="CIDFont+F1"/>
              </a:rPr>
              <a:t>, Keeper, Proton Pass, </a:t>
            </a:r>
            <a:r>
              <a:rPr lang="nl-NL" sz="1800" b="0" i="0" u="none" strike="noStrike" baseline="0" dirty="0" err="1">
                <a:latin typeface="CIDFont+F1"/>
              </a:rPr>
              <a:t>LastPass</a:t>
            </a:r>
            <a:r>
              <a:rPr lang="nl-NL" sz="1800" b="0" i="0" u="none" strike="noStrike" baseline="0" dirty="0">
                <a:latin typeface="CIDFont+F1"/>
              </a:rPr>
              <a:t>, </a:t>
            </a:r>
            <a:r>
              <a:rPr lang="nl-NL" sz="1800" b="0" i="0" u="none" strike="noStrike" baseline="0" dirty="0" err="1">
                <a:latin typeface="CIDFont+F1"/>
              </a:rPr>
              <a:t>NordPass</a:t>
            </a:r>
            <a:r>
              <a:rPr lang="nl-NL" sz="1800" b="0" i="0" u="none" strike="noStrike" baseline="0" dirty="0">
                <a:latin typeface="CIDFont+F1"/>
              </a:rPr>
              <a:t> en 1Password. 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Onderling kunnen ze verschillen in gebruik van open-source, sterke beveiliging, gebruiksvriendelijkheid, automatische wachtwoordinvulling, ingebouwde wachtwoordgenerator, een versleutelde kluis, ondersteuning van vingerafdruk- en gezichtsherkenning, Werkt ook offline of niet, controleert de sterkte van je wachtwoorden en of een premium wachtwoordmanager met uitgebreide functies.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Voor de meeste programma’s zijn naast een betaalde ook een gratis versie beschikbaar.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Doordat ze onderling sterk kunnen verschillen en een gratis versie vaak beperkingen geeft laat je zelf dan goed informeren welke versie voor jou het geschikts is.</a:t>
            </a:r>
          </a:p>
          <a:p>
            <a:pPr algn="l"/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6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0411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7.</a:t>
            </a:r>
          </a:p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Lezerstip 30 gaat over </a:t>
            </a:r>
            <a:r>
              <a:rPr lang="nl-NL" sz="2800" dirty="0"/>
              <a:t>Multi-factor </a:t>
            </a:r>
            <a:r>
              <a:rPr lang="nl-NL" sz="2800" dirty="0" err="1"/>
              <a:t>Autenticatie</a:t>
            </a:r>
            <a:r>
              <a:rPr lang="nl-NL" sz="2800" dirty="0"/>
              <a:t> (MFA) gebruiken binnen </a:t>
            </a:r>
            <a:r>
              <a:rPr lang="nl-NL" sz="2800" dirty="0" err="1"/>
              <a:t>edge</a:t>
            </a:r>
            <a:r>
              <a:rPr lang="nl-NL" sz="2800" dirty="0"/>
              <a:t> van </a:t>
            </a:r>
            <a:r>
              <a:rPr lang="nl-NL" sz="2800" dirty="0" err="1"/>
              <a:t>windows</a:t>
            </a:r>
            <a:r>
              <a:rPr lang="nl-NL" sz="2800" dirty="0"/>
              <a:t> 11.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Multi-factor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Autenticatie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 (MFA).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Als het mogelijk is schakel de Multi-Factor Authenticatie (MFA) in.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Dit is een beveiligingsmethode die vereist dat gebruikers meerdere vormen van verificatie doorlopen voordat ze toegang krijgen tot een systeem, account of applicatie.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Veel bedrijven en online diensten, zoals banken, e-mailproviders en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cloudplatforms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, maken er al gebruik van. In plaats van alleen een wachtwoord te gebruiken, combineert MFA verschillende identificatiemethoden om de kans op ongeautoriseerde toegang te verkleinen.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Het combineren van een wachtwoord of een pincode met een of meerdere mails, code naar een sms-bericht van een mobiele telefoon, beveiligingstoken of smartcard, biometrische gegevens zoals een vingerafdruk of gezichtsherkenning.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Iets wat je weet, hebt en of bent.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Zelfs als bij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phishing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 jou wachtwoorden hebben bemachtigt, moeten ze extra verificatiestappen omzeilen om toegang te krijgen tot jou account.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Je kan ook Multi-Factor Authenticatie (MFA) zelf instellen door het Download van een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authenticatorapp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 zoals Microsoft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Authenticator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 of Google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Authenticator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 op je telefoon.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Ga naar de beveiligingsinstellingen van het platform waarvoor je MFA wilt inschakelen (bijvoorbeeld Microsoft 365, Google, of je bank).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Selecteer MFA of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tweestapsverificatie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 en kies een verificatiemethode (zoals een app, sms-code of hardware-token).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Scan de QR-code die wordt gegenereerd door het platform met je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authenticator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-app.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Bevestig de verificatie door de gegenereerde code in te voeren.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Test de MFA-instelling door uit te loggen en opnieuw in te loggen met de extra verificatiestap.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Wanneer je gebruik kunt maken van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1"/>
              </a:rPr>
              <a:t>multifactor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 authenticatie, doe dit dan!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Zeker ook bij de beveiliging van jouw wachtwoordmanager.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2"/>
              </a:rPr>
              <a:t>Meer informatie over </a:t>
            </a:r>
            <a:r>
              <a:rPr lang="nl-NL" sz="1800" b="0" i="0" u="none" strike="noStrike" baseline="0" dirty="0" err="1">
                <a:solidFill>
                  <a:srgbClr val="000000"/>
                </a:solidFill>
                <a:latin typeface="CIDFont+F2"/>
              </a:rPr>
              <a:t>tweestaps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2"/>
              </a:rPr>
              <a:t> authenticatie kun je lezen in 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dit artikel 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2"/>
              </a:rPr>
              <a:t>van de </a:t>
            </a:r>
            <a:r>
              <a:rPr lang="nl-NL" sz="1800" b="0" i="0" u="none" strike="noStrike" baseline="0" dirty="0">
                <a:solidFill>
                  <a:srgbClr val="00B1F1"/>
                </a:solidFill>
                <a:latin typeface="CIDFont+F1"/>
              </a:rPr>
              <a:t>Consumentenbond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2"/>
              </a:rPr>
              <a:t>. </a:t>
            </a:r>
          </a:p>
          <a:p>
            <a:pPr algn="l"/>
            <a:r>
              <a:rPr lang="nl-NL" sz="1800" b="0" i="0" u="none" strike="noStrike" baseline="0" dirty="0">
                <a:solidFill>
                  <a:srgbClr val="000000"/>
                </a:solidFill>
                <a:latin typeface="CIDFont+F2"/>
              </a:rPr>
              <a:t>En als je een </a:t>
            </a:r>
            <a:r>
              <a:rPr lang="nl-NL" sz="1800" b="0" i="0" u="none" strike="noStrike" baseline="0" dirty="0">
                <a:solidFill>
                  <a:srgbClr val="00B1F1"/>
                </a:solidFill>
                <a:latin typeface="CIDFont+F2"/>
              </a:rPr>
              <a:t>ANWB 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2"/>
              </a:rPr>
              <a:t>Inboedelverzekering met cyberdekking hebt, helpt de 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1"/>
              </a:rPr>
              <a:t>Cyberhelpdesk </a:t>
            </a:r>
            <a:r>
              <a:rPr lang="nl-NL" sz="1800" b="0" i="0" u="none" strike="noStrike" baseline="0" dirty="0">
                <a:solidFill>
                  <a:srgbClr val="000000"/>
                </a:solidFill>
                <a:latin typeface="CIDFont+F2"/>
              </a:rPr>
              <a:t>jou gratis met het instellen ervan.</a:t>
            </a:r>
          </a:p>
          <a:p>
            <a:pPr algn="l"/>
            <a:endParaRPr lang="nl-NL" sz="18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7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24518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6111" lnSpcReduction="10000"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8.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Op datalekken controleren.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Lezerstip 31 gaat hier over.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Controleer ook met enige regelmaat je email-adres en wachtwoorden op bekende datalekken.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Dit kan onder meer via haveibeenpwned.com en scatteredsecrets.com.</a:t>
            </a:r>
          </a:p>
          <a:p>
            <a:pPr algn="l"/>
            <a:r>
              <a:rPr lang="nl-NL" sz="1800" b="0" i="0" u="none" strike="noStrike" baseline="0" dirty="0" err="1">
                <a:latin typeface="CIDFont+F1"/>
              </a:rPr>
              <a:t>HaveIBeenPwned</a:t>
            </a:r>
            <a:r>
              <a:rPr lang="nl-NL" sz="1800" b="0" i="0" u="none" strike="noStrike" baseline="0" dirty="0">
                <a:latin typeface="CIDFont+F1"/>
              </a:rPr>
              <a:t> controleert of je e-mailadres is blootgesteld in een </a:t>
            </a:r>
            <a:r>
              <a:rPr lang="nl-NL" sz="1800" b="0" i="0" u="none" strike="noStrike" baseline="0" dirty="0" err="1">
                <a:latin typeface="CIDFont+F1"/>
              </a:rPr>
              <a:t>datalek</a:t>
            </a:r>
            <a:r>
              <a:rPr lang="nl-NL" sz="1800" b="0" i="0" u="none" strike="noStrike" baseline="0" dirty="0">
                <a:latin typeface="CIDFont+F1"/>
              </a:rPr>
              <a:t>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Je kunt je e-mailadres invoeren en zien of het voorkomt in bekende datalekken.</a:t>
            </a:r>
          </a:p>
          <a:p>
            <a:pPr algn="l"/>
            <a:r>
              <a:rPr lang="nl-NL" sz="1800" b="0" i="0" u="none" strike="noStrike" baseline="0" dirty="0" err="1">
                <a:latin typeface="CIDFont+F1"/>
              </a:rPr>
              <a:t>Scattered</a:t>
            </a:r>
            <a:r>
              <a:rPr lang="nl-NL" sz="1800" b="0" i="0" u="none" strike="noStrike" baseline="0" dirty="0">
                <a:latin typeface="CIDFont+F1"/>
              </a:rPr>
              <a:t> </a:t>
            </a:r>
            <a:r>
              <a:rPr lang="nl-NL" sz="1800" b="0" i="0" u="none" strike="noStrike" baseline="0" dirty="0" err="1">
                <a:latin typeface="CIDFont+F1"/>
              </a:rPr>
              <a:t>Secrets</a:t>
            </a:r>
            <a:r>
              <a:rPr lang="nl-NL" sz="1800" b="0" i="0" u="none" strike="noStrike" baseline="0" dirty="0">
                <a:latin typeface="CIDFont+F1"/>
              </a:rPr>
              <a:t> gaat een stap verder en controleert niet alleen e-mailadressen, maar ook </a:t>
            </a:r>
            <a:r>
              <a:rPr lang="nl-NL" sz="1800" b="0" i="0" u="none" strike="noStrike" baseline="0" dirty="0" err="1">
                <a:latin typeface="CIDFont+F1"/>
              </a:rPr>
              <a:t>geheckte</a:t>
            </a:r>
            <a:r>
              <a:rPr lang="nl-NL" sz="1800" b="0" i="0" u="none" strike="noStrike" baseline="0" dirty="0">
                <a:latin typeface="CIDFont+F1"/>
              </a:rPr>
              <a:t> wachtwoorden.</a:t>
            </a:r>
          </a:p>
          <a:p>
            <a:pPr algn="l"/>
            <a:r>
              <a:rPr lang="nl-NL" sz="1800" b="0" i="0" u="none" strike="noStrike" baseline="0" dirty="0">
                <a:latin typeface="CIDFont+F1"/>
              </a:rPr>
              <a:t>Dit helpt je te achterhalen of je wachtwoorden zijn gelekt en mogelijk misbruikt kunnen worden.</a:t>
            </a:r>
          </a:p>
        </p:txBody>
      </p:sp>
      <p:sp>
        <p:nvSpPr>
          <p:cNvPr id="164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D4A8AC5D-E92F-4938-8D1B-3D23DAC9352C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8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6576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r>
              <a:rPr lang="nl-NL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Pagina 9.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Verschillende hulpjes.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het internetten kan je verschillende hulpjes gebruiken.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Hier zie je al een aantal. 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zal ze even doorlopen.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de toetsen Windows met de plus en min toetsen kan je websites met grote stappen vergroten en weer terug naar 100%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toetsen Ctrl met plus en min toetsen doet het zelfde maar met kleinere stapjes.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Heel handig als de letters en foto’s net iets te klein zijn.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 kan je nog Windows jou website laten voorlezen.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Daar zal je even aan moeten wennen.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Maar dan gebruik je het best vaak.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het vergroten met de Windows toets komt er een pop-up scherm op.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dit schermpje zie je icoon van een luidspreker met pijl.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Klik die icoon aan en vervolgens het begin van de tekst.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Vanaf daar begint Windows de tekst voor te lezen.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Hij stopt als de pagina af is of ergens in de tekst weer word geklikt of de </a:t>
            </a:r>
            <a:r>
              <a:rPr lang="nl-N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</a:t>
            </a:r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toets word ingedrukt. 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je iets wil uitprinten kan je de toetsen Ctrl + p indrukken. 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lezerstip 46 kan je meer lezen over het printen in Windows en websites.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 als je de pagina vaker wil bezoeken kan je een link op verschillende plekken opslaan.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bureaublad zal wel bekend zijn. 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icoon voor de </a:t>
            </a:r>
            <a:r>
              <a:rPr lang="nl-NL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url</a:t>
            </a:r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aanklikken,  ingedrukt houden, de muis naar het bureaublad verschuiven en er komt een snelkoppeling op het bureaublad.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je dit icoon in vervolg aanklikt kom je direct op die website uit.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favorieten is vaak een knop in de werkbalk aanwezig voor het opslaan bij de favorieten.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de taakbalk kan je een icoon op de taakbalk vast zetten door het icoon met de rechter muisknop aan te klikken. 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komt dan de optie “Aan de taakbalk vast maken” te voorschijn.</a:t>
            </a:r>
          </a:p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je het icoon vast heb gemaakt aan de taakbalk kan je het icoon ook meer naar links schuiven in de taakbalk.</a:t>
            </a:r>
          </a:p>
          <a:p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685800">
              <a:lnSpc>
                <a:spcPct val="100000"/>
              </a:lnSpc>
              <a:buNone/>
              <a:defRPr lang="nl-NL" sz="1200" b="0" strike="noStrike" spc="-1">
                <a:solidFill>
                  <a:schemeClr val="dk1"/>
                </a:solidFill>
                <a:latin typeface="Trebuchet MS"/>
                <a:ea typeface="+mn-ea"/>
              </a:defRPr>
            </a:lvl1pPr>
          </a:lstStyle>
          <a:p>
            <a:pPr indent="0" algn="r" defTabSz="685800">
              <a:lnSpc>
                <a:spcPct val="100000"/>
              </a:lnSpc>
              <a:buNone/>
            </a:pPr>
            <a:fld id="{9DC9AA3B-36A5-495A-91C4-FB3833CE17C6}" type="slidenum">
              <a:rPr lang="nl-NL" sz="1200" b="0" strike="noStrike" spc="-1">
                <a:solidFill>
                  <a:schemeClr val="dk1"/>
                </a:solidFill>
                <a:latin typeface="Trebuchet MS"/>
                <a:ea typeface="+mn-ea"/>
              </a:rPr>
              <a:t>9</a:t>
            </a:fld>
            <a:endParaRPr lang="nl-NL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2177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l-NL" sz="1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nl-NL" sz="2100" b="0" strike="noStrike" spc="-1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70818F8-AA9F-43A0-8CF4-E6017B5C88E1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C5D700BA-3B1C-465B-BC1C-70030B86095C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703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C5D700BA-3B1C-465B-BC1C-70030B86095C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l-NL" sz="1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nl-NL" sz="2100" b="0" strike="noStrike" spc="-1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E70818F8-AA9F-43A0-8CF4-E6017B5C88E1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816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0C1EB"/>
            </a:gs>
            <a:gs pos="39999">
              <a:srgbClr val="8ED6E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b="0" strike="noStrike" spc="-1">
                <a:solidFill>
                  <a:schemeClr val="dk1"/>
                </a:solidFill>
                <a:latin typeface="Trebuchet MS"/>
              </a:rPr>
              <a:t>Klik om de stijl te bewerken</a:t>
            </a:r>
            <a:endParaRPr lang="nl-NL" sz="33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28560" y="1369080"/>
            <a:ext cx="7886520" cy="326304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58"/>
              <a:buBlip>
                <a:blip r:embed="rId4"/>
              </a:buBlip>
            </a:pPr>
            <a:r>
              <a:rPr lang="nl-NL" sz="2100" b="0" strike="noStrike" spc="-1">
                <a:solidFill>
                  <a:schemeClr val="dk1"/>
                </a:solidFill>
                <a:latin typeface="Trebuchet MS"/>
              </a:rPr>
              <a:t>Klik om de modelstijlen te bewerken</a:t>
            </a:r>
          </a:p>
          <a:p>
            <a:pPr marL="594000" lvl="1" indent="-270000" defTabSz="685800">
              <a:lnSpc>
                <a:spcPct val="90000"/>
              </a:lnSpc>
              <a:spcBef>
                <a:spcPts val="374"/>
              </a:spcBef>
              <a:buSzPct val="100112"/>
              <a:buBlip>
                <a:blip r:embed="rId4"/>
              </a:buBlip>
            </a:pPr>
            <a:r>
              <a:rPr lang="nl-NL" sz="1800" b="0" strike="noStrike" spc="-1">
                <a:solidFill>
                  <a:schemeClr val="dk1"/>
                </a:solidFill>
                <a:latin typeface="Trebuchet MS"/>
              </a:rPr>
              <a:t>Tweede niveau</a:t>
            </a:r>
          </a:p>
          <a:p>
            <a:pPr marL="864000" lvl="2" indent="-240480" defTabSz="685800">
              <a:lnSpc>
                <a:spcPct val="90000"/>
              </a:lnSpc>
              <a:spcBef>
                <a:spcPts val="374"/>
              </a:spcBef>
              <a:buSzPct val="100000"/>
              <a:buBlip>
                <a:blip r:embed="rId5"/>
              </a:buBlip>
            </a:pPr>
            <a:r>
              <a:rPr lang="nl-NL" sz="1500" b="0" strike="noStrike" spc="-1">
                <a:solidFill>
                  <a:schemeClr val="dk1"/>
                </a:solidFill>
                <a:latin typeface="Trebuchet MS"/>
              </a:rPr>
              <a:t>Derde niveau</a:t>
            </a:r>
          </a:p>
          <a:p>
            <a:pPr marL="1133640" lvl="3" indent="-226080" defTabSz="685800">
              <a:lnSpc>
                <a:spcPct val="90000"/>
              </a:lnSpc>
              <a:spcBef>
                <a:spcPts val="374"/>
              </a:spcBef>
              <a:buSzPct val="100058"/>
              <a:buBlip>
                <a:blip r:embed="rId4"/>
              </a:buBlip>
            </a:pPr>
            <a:r>
              <a:rPr lang="nl-NL" sz="1400" b="0" strike="noStrike" spc="-1">
                <a:solidFill>
                  <a:schemeClr val="dk1"/>
                </a:solidFill>
                <a:latin typeface="Trebuchet MS"/>
              </a:rPr>
              <a:t>Vierde niveau</a:t>
            </a:r>
          </a:p>
          <a:p>
            <a:pPr marL="1403640" lvl="4" indent="-239400" defTabSz="685800">
              <a:lnSpc>
                <a:spcPct val="90000"/>
              </a:lnSpc>
              <a:spcBef>
                <a:spcPts val="374"/>
              </a:spcBef>
              <a:buSzPct val="100058"/>
              <a:buBlip>
                <a:blip r:embed="rId4"/>
              </a:buBlip>
            </a:pPr>
            <a:r>
              <a:rPr lang="nl-NL" sz="1400" b="0" strike="noStrike" spc="-1">
                <a:solidFill>
                  <a:schemeClr val="dk1"/>
                </a:solidFill>
                <a:latin typeface="Trebuchet MS"/>
              </a:rPr>
              <a:t>Vijfde niveau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ftr" idx="7"/>
          </p:nvPr>
        </p:nvSpPr>
        <p:spPr>
          <a:xfrm>
            <a:off x="3072240" y="4752000"/>
            <a:ext cx="3085920" cy="2736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&lt;voettekst&gt;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sldNum" idx="8"/>
          </p:nvPr>
        </p:nvSpPr>
        <p:spPr>
          <a:xfrm>
            <a:off x="7176600" y="4767840"/>
            <a:ext cx="1338480" cy="2736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defTabSz="685800">
              <a:lnSpc>
                <a:spcPct val="100000"/>
              </a:lnSpc>
              <a:buNone/>
              <a:defRPr lang="nl-NL" sz="900" b="0" strike="noStrike" spc="-1">
                <a:solidFill>
                  <a:schemeClr val="lt1">
                    <a:lumMod val="50000"/>
                  </a:schemeClr>
                </a:solidFill>
                <a:latin typeface="Trebuchet MS"/>
              </a:defRPr>
            </a:lvl1pPr>
          </a:lstStyle>
          <a:p>
            <a:pPr indent="0" defTabSz="685800">
              <a:lnSpc>
                <a:spcPct val="100000"/>
              </a:lnSpc>
              <a:buNone/>
            </a:pPr>
            <a:fld id="{71C22C1D-4B86-4213-BAF3-799058914D3C}" type="slidenum">
              <a:rPr lang="nl-NL" sz="900" b="0" strike="noStrike" spc="-1">
                <a:solidFill>
                  <a:schemeClr val="lt1">
                    <a:lumMod val="50000"/>
                  </a:schemeClr>
                </a:solidFill>
                <a:latin typeface="Trebuchet MS"/>
              </a:rPr>
              <a:t>‹nr.›</a:t>
            </a:fld>
            <a:endParaRPr lang="nl-NL" sz="900" b="0" strike="noStrike" spc="-1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21" name="Rechte verbindingslijn 6"/>
          <p:cNvCxnSpPr/>
          <p:nvPr/>
        </p:nvCxnSpPr>
        <p:spPr>
          <a:xfrm>
            <a:off x="606600" y="4677840"/>
            <a:ext cx="7938360" cy="36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pic>
        <p:nvPicPr>
          <p:cNvPr id="22" name="Afbeelding 7"/>
          <p:cNvPicPr/>
          <p:nvPr/>
        </p:nvPicPr>
        <p:blipFill>
          <a:blip r:embed="rId6"/>
          <a:stretch/>
        </p:blipFill>
        <p:spPr>
          <a:xfrm>
            <a:off x="628560" y="4827960"/>
            <a:ext cx="1619640" cy="1213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0C1EB"/>
            </a:gs>
            <a:gs pos="39999">
              <a:srgbClr val="8ED6E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23880" y="1282320"/>
            <a:ext cx="7886520" cy="213912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b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4500" b="0" strike="noStrike" spc="-1">
                <a:solidFill>
                  <a:schemeClr val="dk1"/>
                </a:solidFill>
                <a:latin typeface="Trebuchet MS"/>
              </a:rPr>
              <a:t>Klik om de stijl te bewerken</a:t>
            </a:r>
            <a:endParaRPr lang="nl-NL" sz="45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23880" y="3441960"/>
            <a:ext cx="7886520" cy="112464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1800" b="0" strike="noStrike" spc="-1">
                <a:solidFill>
                  <a:schemeClr val="dk1">
                    <a:tint val="75000"/>
                  </a:schemeClr>
                </a:solidFill>
                <a:latin typeface="Trebuchet MS"/>
              </a:rPr>
              <a:t>Klik om de modelstijlen te bewerken</a:t>
            </a:r>
            <a:endParaRPr lang="nl-NL" sz="1800" b="0" strike="noStrike" spc="-1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ftr" idx="9"/>
          </p:nvPr>
        </p:nvSpPr>
        <p:spPr>
          <a:xfrm>
            <a:off x="3072240" y="4752000"/>
            <a:ext cx="3085920" cy="2736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algn="ctr">
              <a:buNone/>
              <a:defRPr lang="nl-NL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l-NL" sz="1400" b="0" strike="noStrike" spc="-1">
                <a:solidFill>
                  <a:srgbClr val="000000"/>
                </a:solidFill>
                <a:latin typeface="Times New Roman"/>
              </a:rPr>
              <a:t>&lt;voettekst&gt;</a:t>
            </a:r>
          </a:p>
        </p:txBody>
      </p:sp>
      <p:sp>
        <p:nvSpPr>
          <p:cNvPr id="28" name="PlaceHolder 4"/>
          <p:cNvSpPr>
            <a:spLocks noGrp="1"/>
          </p:cNvSpPr>
          <p:nvPr>
            <p:ph type="sldNum" idx="10"/>
          </p:nvPr>
        </p:nvSpPr>
        <p:spPr>
          <a:xfrm>
            <a:off x="7176600" y="4767840"/>
            <a:ext cx="1338480" cy="27360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>
            <a:lvl1pPr indent="0" defTabSz="685800">
              <a:lnSpc>
                <a:spcPct val="100000"/>
              </a:lnSpc>
              <a:buNone/>
              <a:defRPr lang="nl-NL" sz="900" b="0" strike="noStrike" spc="-1">
                <a:solidFill>
                  <a:schemeClr val="lt1">
                    <a:lumMod val="50000"/>
                  </a:schemeClr>
                </a:solidFill>
                <a:latin typeface="Trebuchet MS"/>
              </a:defRPr>
            </a:lvl1pPr>
          </a:lstStyle>
          <a:p>
            <a:pPr indent="0" defTabSz="685800">
              <a:lnSpc>
                <a:spcPct val="100000"/>
              </a:lnSpc>
              <a:buNone/>
            </a:pPr>
            <a:fld id="{D81D7371-EABA-4984-8714-15DDD62F78FF}" type="slidenum">
              <a:rPr lang="nl-NL" sz="900" b="0" strike="noStrike" spc="-1">
                <a:solidFill>
                  <a:schemeClr val="lt1">
                    <a:lumMod val="50000"/>
                  </a:schemeClr>
                </a:solidFill>
                <a:latin typeface="Trebuchet MS"/>
              </a:rPr>
              <a:t>‹nr.›</a:t>
            </a:fld>
            <a:endParaRPr lang="nl-NL" sz="900" b="0" strike="noStrike" spc="-1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29" name="Rechte verbindingslijn 7"/>
          <p:cNvCxnSpPr/>
          <p:nvPr/>
        </p:nvCxnSpPr>
        <p:spPr>
          <a:xfrm>
            <a:off x="606600" y="4677840"/>
            <a:ext cx="7938360" cy="360"/>
          </a:xfrm>
          <a:prstGeom prst="straightConnector1">
            <a:avLst/>
          </a:prstGeom>
          <a:ln>
            <a:solidFill>
              <a:srgbClr val="C00000"/>
            </a:solidFill>
          </a:ln>
        </p:spPr>
      </p:cxnSp>
      <p:pic>
        <p:nvPicPr>
          <p:cNvPr id="30" name="Afbeelding 8"/>
          <p:cNvPicPr/>
          <p:nvPr/>
        </p:nvPicPr>
        <p:blipFill>
          <a:blip r:embed="rId4"/>
          <a:stretch/>
        </p:blipFill>
        <p:spPr>
          <a:xfrm>
            <a:off x="628560" y="4827960"/>
            <a:ext cx="1619640" cy="12132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6E484D9-4232-4F84-81CF-97425EAF3C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61" y="1163237"/>
            <a:ext cx="2200277" cy="3300416"/>
          </a:xfrm>
          <a:prstGeom prst="rect">
            <a:avLst/>
          </a:prstGeom>
        </p:spPr>
      </p:pic>
      <p:sp>
        <p:nvSpPr>
          <p:cNvPr id="77" name="PlaceHolder 1"/>
          <p:cNvSpPr>
            <a:spLocks noGrp="1"/>
          </p:cNvSpPr>
          <p:nvPr>
            <p:ph type="title" idx="4294967295"/>
          </p:nvPr>
        </p:nvSpPr>
        <p:spPr>
          <a:xfrm>
            <a:off x="2193388" y="305385"/>
            <a:ext cx="6153778" cy="653018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>
              <a:buNone/>
            </a:pPr>
            <a:r>
              <a:rPr lang="nl-NL" sz="3300" spc="-1" dirty="0">
                <a:solidFill>
                  <a:schemeClr val="dk1"/>
                </a:solidFill>
                <a:latin typeface="Trebuchet MS"/>
              </a:rPr>
              <a:t>Handige en interessante websites langs Route 66</a:t>
            </a:r>
            <a:endParaRPr lang="nl-NL" sz="33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40A925F-3DE6-4E4E-891C-19D0E7B28FE1}"/>
              </a:ext>
            </a:extLst>
          </p:cNvPr>
          <p:cNvSpPr txBox="1"/>
          <p:nvPr/>
        </p:nvSpPr>
        <p:spPr>
          <a:xfrm>
            <a:off x="141243" y="4499530"/>
            <a:ext cx="260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8A67F76-B844-431F-B441-72EF59D76B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3" y="4729809"/>
            <a:ext cx="1835944" cy="329361"/>
          </a:xfrm>
          <a:prstGeom prst="rect">
            <a:avLst/>
          </a:prstGeom>
        </p:spPr>
      </p:pic>
      <p:sp>
        <p:nvSpPr>
          <p:cNvPr id="8" name="PlaceHolder 2">
            <a:extLst>
              <a:ext uri="{FF2B5EF4-FFF2-40B4-BE49-F238E27FC236}">
                <a16:creationId xmlns:a16="http://schemas.microsoft.com/office/drawing/2014/main" id="{637B3EDC-A4D9-4B84-AA90-9496D47CA141}"/>
              </a:ext>
            </a:extLst>
          </p:cNvPr>
          <p:cNvSpPr txBox="1">
            <a:spLocks/>
          </p:cNvSpPr>
          <p:nvPr/>
        </p:nvSpPr>
        <p:spPr>
          <a:xfrm>
            <a:off x="5109503" y="4768076"/>
            <a:ext cx="2934360" cy="321098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685800">
              <a:spcBef>
                <a:spcPts val="75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nl-NL" sz="2000" spc="-1">
                <a:solidFill>
                  <a:schemeClr val="dk1"/>
                </a:solidFill>
                <a:latin typeface="Trebuchet MS"/>
              </a:rPr>
              <a:t>Presentator: Alex Hol </a:t>
            </a:r>
            <a:endParaRPr lang="nl-NL" sz="20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8FF6D95-3AE2-42B9-9D19-65A9BD2CE0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70724">
            <a:off x="8139159" y="324178"/>
            <a:ext cx="416014" cy="47983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389555B-3287-48C6-B295-6110BEC8C2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630038"/>
            <a:ext cx="949878" cy="28694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42925" y="-161825"/>
            <a:ext cx="9124656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200" b="0" strike="noStrike" spc="-1" dirty="0">
                <a:solidFill>
                  <a:schemeClr val="dk1"/>
                </a:solidFill>
                <a:latin typeface="Trebuchet MS"/>
              </a:rPr>
              <a:t>App- store</a:t>
            </a:r>
            <a:endParaRPr lang="nl-N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AA247FF-D75A-437C-965E-BA2746741239}"/>
              </a:ext>
            </a:extLst>
          </p:cNvPr>
          <p:cNvSpPr txBox="1"/>
          <p:nvPr/>
        </p:nvSpPr>
        <p:spPr>
          <a:xfrm>
            <a:off x="149973" y="4529084"/>
            <a:ext cx="435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10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D18C97-1CD3-4C54-9EAE-4CFE78963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8" name="PlaceHolder 2">
            <a:extLst>
              <a:ext uri="{FF2B5EF4-FFF2-40B4-BE49-F238E27FC236}">
                <a16:creationId xmlns:a16="http://schemas.microsoft.com/office/drawing/2014/main" id="{374AAA27-7714-4DDD-AEBD-991334A37DC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489282" y="2535"/>
            <a:ext cx="4490702" cy="5046983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Digitale winkel voor: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Downloaden van appjes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Voor communicatie, muziek, tools, games en nog veel meer</a:t>
            </a: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.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Werking: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Zoeken via categorieën of zoekbalk.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Beveiligingen: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Up </a:t>
            </a:r>
            <a:r>
              <a:rPr lang="nl-NL" sz="2000" kern="100" dirty="0" err="1">
                <a:latin typeface="Aptos"/>
                <a:ea typeface="Aptos"/>
                <a:cs typeface="Times New Roman" panose="02020603050405020304" pitchFamily="18" charset="0"/>
              </a:rPr>
              <a:t>to</a:t>
            </a: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 date houden en controleren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App stores zijn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Google Play Store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Microsoft Store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App Store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 err="1">
                <a:latin typeface="Aptos"/>
                <a:ea typeface="Aptos"/>
                <a:cs typeface="Times New Roman" panose="02020603050405020304" pitchFamily="18" charset="0"/>
              </a:rPr>
              <a:t>Flathub</a:t>
            </a: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 en Snap Store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kern="100" spc="-1" dirty="0">
              <a:solidFill>
                <a:schemeClr val="dk1"/>
              </a:solidFill>
              <a:latin typeface="Aptos"/>
              <a:cs typeface="Times New Roman" panose="02020603050405020304" pitchFamily="18" charset="0"/>
            </a:endParaRP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kern="100" spc="-1" dirty="0">
              <a:solidFill>
                <a:schemeClr val="dk1"/>
              </a:solidFill>
              <a:latin typeface="Aptos"/>
              <a:cs typeface="Times New Roman" panose="02020603050405020304" pitchFamily="18" charset="0"/>
            </a:endParaRP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kern="100" spc="-1" dirty="0">
              <a:solidFill>
                <a:schemeClr val="dk1"/>
              </a:solidFill>
              <a:latin typeface="Aptos"/>
              <a:cs typeface="Times New Roman" panose="02020603050405020304" pitchFamily="18" charset="0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31F054A-1F3C-4DD2-96A8-3FF451F075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24" y="751168"/>
            <a:ext cx="2518611" cy="377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810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42925" y="144860"/>
            <a:ext cx="1647402" cy="61213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r>
              <a:rPr lang="nl-NL" sz="2800" kern="100" dirty="0" err="1">
                <a:effectLst/>
                <a:latin typeface="Aptos"/>
                <a:ea typeface="Aptos"/>
                <a:cs typeface="Times New Roman" panose="02020603050405020304" pitchFamily="18" charset="0"/>
              </a:rPr>
              <a:t>Copilot</a:t>
            </a:r>
            <a:endParaRPr lang="nl-NL" sz="2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123086" y="4512302"/>
            <a:ext cx="498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11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9" name="PlaceHolder 2">
            <a:extLst>
              <a:ext uri="{FF2B5EF4-FFF2-40B4-BE49-F238E27FC236}">
                <a16:creationId xmlns:a16="http://schemas.microsoft.com/office/drawing/2014/main" id="{A4018205-C208-4A8F-92FF-D2773C7E0E0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62312" y="924033"/>
            <a:ext cx="2432887" cy="3461153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Waar kan hij helpen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denken,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Schrijven,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Organiseren,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Leren,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Creëren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Begrijpen 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Analyseren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49ED7D4-904A-43D5-AFD2-BF10763EEC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446" y="394782"/>
            <a:ext cx="2652295" cy="3978442"/>
          </a:xfrm>
          <a:prstGeom prst="rect">
            <a:avLst/>
          </a:prstGeom>
        </p:spPr>
      </p:pic>
      <p:sp>
        <p:nvSpPr>
          <p:cNvPr id="10" name="PlaceHolder 2">
            <a:extLst>
              <a:ext uri="{FF2B5EF4-FFF2-40B4-BE49-F238E27FC236}">
                <a16:creationId xmlns:a16="http://schemas.microsoft.com/office/drawing/2014/main" id="{F43C33ED-0319-4553-9CD3-DD660F79A70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5604208" y="958446"/>
            <a:ext cx="3539792" cy="3461153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Wat kan hij nog meer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Afbeeldingen genereren,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Berekeningen uitvoeren,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Bestanden maken,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Agenda-items toevoegen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E-mails opstellen.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Teksten gedichten scripts en presentaties maken.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Excel-formules maken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5922163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42925" y="144860"/>
            <a:ext cx="7886520" cy="61213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6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20 Meest gebruikte websites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74455" y="4512302"/>
            <a:ext cx="468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12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10" name="PlaceHolder 2">
            <a:extLst>
              <a:ext uri="{FF2B5EF4-FFF2-40B4-BE49-F238E27FC236}">
                <a16:creationId xmlns:a16="http://schemas.microsoft.com/office/drawing/2014/main" id="{80037E39-CD5E-4F14-8ADE-2BD3BDC0B87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70768" y="570934"/>
            <a:ext cx="3924802" cy="4142816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Google.com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YouTube.com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Instagram.com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Nu.nl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Reddit.com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NOS.nl	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ChatGPT.com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AD.nl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Wikipedia.org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dirty="0"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3B6C9FAA-86AC-41A0-A7C3-A093FFC23981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523784" y="563243"/>
            <a:ext cx="3924802" cy="4142816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LinkedIn.com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X.com (voorheen Twitter)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Pornhub.com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iDEAL.nl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Marktplaats.nl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Telegraaf.nl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Funda.nl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WhatsApp.com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CCF2DF3-4136-46CD-98FD-B2BC7111BE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122" y="2070497"/>
            <a:ext cx="3764641" cy="250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4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85360" y="-18972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6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Websites voor hobby's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AA247FF-D75A-437C-965E-BA2746741239}"/>
              </a:ext>
            </a:extLst>
          </p:cNvPr>
          <p:cNvSpPr txBox="1"/>
          <p:nvPr/>
        </p:nvSpPr>
        <p:spPr>
          <a:xfrm>
            <a:off x="149973" y="4529084"/>
            <a:ext cx="435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13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D18C97-1CD3-4C54-9EAE-4CFE78963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8" name="PlaceHolder 2">
            <a:extLst>
              <a:ext uri="{FF2B5EF4-FFF2-40B4-BE49-F238E27FC236}">
                <a16:creationId xmlns:a16="http://schemas.microsoft.com/office/drawing/2014/main" id="{C13F415A-CB46-4810-B9FB-9AD63665D09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940969" y="1768985"/>
            <a:ext cx="4186989" cy="3712832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🧑‍💻 Programmeren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🕹️ Gaming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📚 Lezen &amp; boeken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🧩 Modelbouw &amp; knutselen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🐦 Vogels &amp; natuurobservatie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🧘 Yoga &amp; meditatie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🪴 Interieur &amp; design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🎥 Video maken &amp; bewerken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🗣️ Talen leren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💻 Techniek &amp; elektronica</a:t>
            </a:r>
            <a:r>
              <a:rPr lang="nl-NL" sz="2000" spc="-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nl-NL" sz="2000" b="0" strike="noStrike" spc="-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PlaceHolder 2">
            <a:extLst>
              <a:ext uri="{FF2B5EF4-FFF2-40B4-BE49-F238E27FC236}">
                <a16:creationId xmlns:a16="http://schemas.microsoft.com/office/drawing/2014/main" id="{06136FEE-A9A1-40AC-9295-60988EADFE5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11996" y="2751655"/>
            <a:ext cx="4457981" cy="177742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🎨 Schilderen &amp; tekenen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📷 Fotografie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🎸 Muziek maken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🧵 Handwerken (breien, haken), 🧑‍🍳 Koken &amp; bakken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🌿 Tuinieren </a:t>
            </a:r>
          </a:p>
        </p:txBody>
      </p:sp>
      <p:sp>
        <p:nvSpPr>
          <p:cNvPr id="9" name="PlaceHolder 2">
            <a:extLst>
              <a:ext uri="{FF2B5EF4-FFF2-40B4-BE49-F238E27FC236}">
                <a16:creationId xmlns:a16="http://schemas.microsoft.com/office/drawing/2014/main" id="{D5E7FDA8-1EEF-4B75-8FDA-239F1400AB9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940969" y="636950"/>
            <a:ext cx="4457981" cy="113768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🚴 Fietsen &amp; mountainbiken 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🏃 Hardlopen &amp; fitness 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🧠 Puzzelen &amp; hersenkrakers </a:t>
            </a:r>
          </a:p>
          <a:p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</a:rPr>
              <a:t>🧳 Reizen &amp; ontdekken</a:t>
            </a:r>
            <a:r>
              <a:rPr lang="nl-NL" sz="2000" b="0" strike="noStrike" spc="-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9A5DB97-15BB-420B-8CD2-8FE8B0661E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20" y="631296"/>
            <a:ext cx="2903540" cy="193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42925" y="261866"/>
            <a:ext cx="4983580" cy="61213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b="0" strike="noStrike" spc="-1" dirty="0">
                <a:solidFill>
                  <a:schemeClr val="dk1"/>
                </a:solidFill>
                <a:latin typeface="Trebuchet MS"/>
              </a:rPr>
              <a:t>Mijn persoonlijke top 20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157161" y="4512302"/>
            <a:ext cx="498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14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9" name="PlaceHolder 2">
            <a:extLst>
              <a:ext uri="{FF2B5EF4-FFF2-40B4-BE49-F238E27FC236}">
                <a16:creationId xmlns:a16="http://schemas.microsoft.com/office/drawing/2014/main" id="{A4018205-C208-4A8F-92FF-D2773C7E0E0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214268" y="1431856"/>
            <a:ext cx="2998080" cy="2775053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Klaverjassen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Sportyfy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Weeronline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Buienradar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Windy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Gaming hub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n-US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Eufy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Route.nl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 Radio </a:t>
            </a:r>
            <a:r>
              <a:rPr lang="nl-NL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fm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 Speedtest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5B47D406-02BD-4A50-A5AC-EA41DC4D95BA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145920" y="1431856"/>
            <a:ext cx="2998080" cy="2775053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11. Google </a:t>
            </a:r>
            <a:r>
              <a:rPr lang="nl-NL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maps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 Fietsknoop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 QR scanner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14. Calculator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 ANWB onderweg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16. </a:t>
            </a:r>
            <a:r>
              <a:rPr lang="nl-NL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HCC!Apeldoorn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17. Ziggo Go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18. Vertalen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19. Radio 2 top 2000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000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20. </a:t>
            </a:r>
            <a:r>
              <a:rPr lang="nl-NL" sz="2000" dirty="0" err="1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Webmail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30AF3C0-BE71-40B5-9441-22A2699024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227" y="1431856"/>
            <a:ext cx="3707735" cy="247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7382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42925" y="144860"/>
            <a:ext cx="7886520" cy="61213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r>
              <a:rPr lang="nl-NL" sz="36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Website kopiëren naar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157161" y="4512302"/>
            <a:ext cx="465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15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9" name="PlaceHolder 2">
            <a:extLst>
              <a:ext uri="{FF2B5EF4-FFF2-40B4-BE49-F238E27FC236}">
                <a16:creationId xmlns:a16="http://schemas.microsoft.com/office/drawing/2014/main" id="{A4018205-C208-4A8F-92FF-D2773C7E0E0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21704" y="2082140"/>
            <a:ext cx="3404607" cy="90232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Kladblok, Word of Exel: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Ctrl+A</a:t>
            </a: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, </a:t>
            </a: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Ctrl+C</a:t>
            </a: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 en </a:t>
            </a: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Ctrl+V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7" name="PlaceHolder 2">
            <a:extLst>
              <a:ext uri="{FF2B5EF4-FFF2-40B4-BE49-F238E27FC236}">
                <a16:creationId xmlns:a16="http://schemas.microsoft.com/office/drawing/2014/main" id="{26790AB1-AF69-4E9E-A838-B77CD7BD9F8A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5568407" y="442227"/>
            <a:ext cx="4162889" cy="124949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Windows scherm: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(Alt of Ctrl) + Print </a:t>
            </a: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Scrn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In </a:t>
            </a:r>
            <a:r>
              <a:rPr lang="nl-NL" sz="2000" b="0" strike="noStrike" spc="-1" dirty="0" err="1">
                <a:solidFill>
                  <a:schemeClr val="dk1"/>
                </a:solidFill>
                <a:latin typeface="Trebuchet MS"/>
              </a:rPr>
              <a:t>paint</a:t>
            </a: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 </a:t>
            </a:r>
            <a:r>
              <a:rPr lang="nl-NL" sz="2000" b="0" strike="noStrike" spc="-1" dirty="0" err="1">
                <a:solidFill>
                  <a:schemeClr val="dk1"/>
                </a:solidFill>
                <a:latin typeface="Trebuchet MS"/>
              </a:rPr>
              <a:t>Ctrl+V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1" name="PlaceHolder 2">
            <a:extLst>
              <a:ext uri="{FF2B5EF4-FFF2-40B4-BE49-F238E27FC236}">
                <a16:creationId xmlns:a16="http://schemas.microsoft.com/office/drawing/2014/main" id="{D92EEEBE-4F7E-463D-A63E-E4CB2A15571A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5568407" y="3091337"/>
            <a:ext cx="3145846" cy="124949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PDF: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Ctrl+P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Opstaan als PDF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2" name="PlaceHolder 2">
            <a:extLst>
              <a:ext uri="{FF2B5EF4-FFF2-40B4-BE49-F238E27FC236}">
                <a16:creationId xmlns:a16="http://schemas.microsoft.com/office/drawing/2014/main" id="{A824B795-5323-4871-BD17-C9DFAE126785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21704" y="3061360"/>
            <a:ext cx="4082729" cy="124949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Foto’s: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Afbeelding opslaan als of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Afbeelding kopiëren en </a:t>
            </a:r>
            <a:r>
              <a:rPr lang="nl-NL" sz="2000" b="0" strike="noStrike" spc="-1" dirty="0" err="1">
                <a:solidFill>
                  <a:schemeClr val="dk1"/>
                </a:solidFill>
                <a:latin typeface="Trebuchet MS"/>
              </a:rPr>
              <a:t>Ctrl+V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15" name="PlaceHolder 2">
            <a:extLst>
              <a:ext uri="{FF2B5EF4-FFF2-40B4-BE49-F238E27FC236}">
                <a16:creationId xmlns:a16="http://schemas.microsoft.com/office/drawing/2014/main" id="{DB42AA17-6B96-4314-8661-23682927106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5568407" y="1811866"/>
            <a:ext cx="3145846" cy="124949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Document: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Bestand -&gt; opslaan als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Webpagina (.</a:t>
            </a:r>
            <a:r>
              <a:rPr lang="nl-NL" sz="2000" b="0" strike="noStrike" spc="-1" dirty="0" err="1">
                <a:solidFill>
                  <a:schemeClr val="dk1"/>
                </a:solidFill>
                <a:latin typeface="Trebuchet MS"/>
              </a:rPr>
              <a:t>htm</a:t>
            </a: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)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DA08888-FD08-4498-ACA0-CBC747E4D9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17" y="832646"/>
            <a:ext cx="1723702" cy="258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362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6E484D9-4232-4F84-81CF-97425EAF3C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61" y="1163237"/>
            <a:ext cx="2200277" cy="3300416"/>
          </a:xfrm>
          <a:prstGeom prst="rect">
            <a:avLst/>
          </a:prstGeom>
        </p:spPr>
      </p:pic>
      <p:sp>
        <p:nvSpPr>
          <p:cNvPr id="77" name="PlaceHolder 1"/>
          <p:cNvSpPr>
            <a:spLocks noGrp="1"/>
          </p:cNvSpPr>
          <p:nvPr>
            <p:ph type="title" idx="4294967295"/>
          </p:nvPr>
        </p:nvSpPr>
        <p:spPr>
          <a:xfrm>
            <a:off x="1851102" y="305385"/>
            <a:ext cx="6496064" cy="653018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>
              <a:buNone/>
            </a:pPr>
            <a:r>
              <a:rPr lang="nl-NL" sz="3300" spc="-1" dirty="0">
                <a:solidFill>
                  <a:schemeClr val="dk1"/>
                </a:solidFill>
                <a:latin typeface="Trebuchet MS"/>
              </a:rPr>
              <a:t>Zijn er nog vragen over Route 66</a:t>
            </a:r>
            <a:endParaRPr lang="nl-NL" sz="33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40A925F-3DE6-4E4E-891C-19D0E7B28FE1}"/>
              </a:ext>
            </a:extLst>
          </p:cNvPr>
          <p:cNvSpPr txBox="1"/>
          <p:nvPr/>
        </p:nvSpPr>
        <p:spPr>
          <a:xfrm>
            <a:off x="141243" y="4499530"/>
            <a:ext cx="43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8A67F76-B844-431F-B441-72EF59D76B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3" y="4729809"/>
            <a:ext cx="1835944" cy="329361"/>
          </a:xfrm>
          <a:prstGeom prst="rect">
            <a:avLst/>
          </a:prstGeom>
        </p:spPr>
      </p:pic>
      <p:sp>
        <p:nvSpPr>
          <p:cNvPr id="8" name="PlaceHolder 2">
            <a:extLst>
              <a:ext uri="{FF2B5EF4-FFF2-40B4-BE49-F238E27FC236}">
                <a16:creationId xmlns:a16="http://schemas.microsoft.com/office/drawing/2014/main" id="{637B3EDC-A4D9-4B84-AA90-9496D47CA141}"/>
              </a:ext>
            </a:extLst>
          </p:cNvPr>
          <p:cNvSpPr txBox="1">
            <a:spLocks/>
          </p:cNvSpPr>
          <p:nvPr/>
        </p:nvSpPr>
        <p:spPr>
          <a:xfrm>
            <a:off x="5109503" y="4768076"/>
            <a:ext cx="2934360" cy="321098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685800">
              <a:spcBef>
                <a:spcPts val="751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nl-NL" sz="2000" spc="-1">
                <a:solidFill>
                  <a:schemeClr val="dk1"/>
                </a:solidFill>
                <a:latin typeface="Trebuchet MS"/>
              </a:rPr>
              <a:t>Presentator: Alex Hol </a:t>
            </a:r>
            <a:endParaRPr lang="nl-NL" sz="200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8FF6D95-3AE2-42B9-9D19-65A9BD2CE0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70724">
            <a:off x="8139159" y="324178"/>
            <a:ext cx="416014" cy="47983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389555B-3287-48C6-B295-6110BEC8C2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630038"/>
            <a:ext cx="949878" cy="286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7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2272205" y="-176942"/>
            <a:ext cx="4599589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b="0" strike="noStrike" spc="-1" dirty="0">
                <a:solidFill>
                  <a:schemeClr val="dk1"/>
                </a:solidFill>
                <a:latin typeface="Trebuchet MS"/>
              </a:rPr>
              <a:t>Verschillende browsers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192112" y="1004986"/>
            <a:ext cx="2686057" cy="392988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Meest populaire: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Microsoft </a:t>
            </a:r>
            <a:r>
              <a:rPr lang="nl-NL" sz="2000" b="0" strike="noStrike" spc="-1" dirty="0" err="1">
                <a:solidFill>
                  <a:schemeClr val="dk1"/>
                </a:solidFill>
                <a:latin typeface="Trebuchet MS"/>
              </a:rPr>
              <a:t>Edge</a:t>
            </a: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.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Google Chrome.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Firefox.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Sarfari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defTabSz="685800">
              <a:lnSpc>
                <a:spcPct val="90000"/>
              </a:lnSpc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Meeste privacy: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Startpace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 err="1">
                <a:solidFill>
                  <a:schemeClr val="dk1"/>
                </a:solidFill>
                <a:latin typeface="Trebuchet MS"/>
              </a:rPr>
              <a:t>Swisscows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defTabSz="685800">
              <a:lnSpc>
                <a:spcPct val="90000"/>
              </a:lnSpc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AA247FF-D75A-437C-965E-BA2746741239}"/>
              </a:ext>
            </a:extLst>
          </p:cNvPr>
          <p:cNvSpPr txBox="1"/>
          <p:nvPr/>
        </p:nvSpPr>
        <p:spPr>
          <a:xfrm>
            <a:off x="236733" y="4544462"/>
            <a:ext cx="29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D18C97-1CD3-4C54-9EAE-4CFE78963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AAAC1BB-DC9E-4487-AAFE-434CC2288B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119" y="629049"/>
            <a:ext cx="3949002" cy="3949002"/>
          </a:xfrm>
          <a:prstGeom prst="rect">
            <a:avLst/>
          </a:prstGeom>
        </p:spPr>
      </p:pic>
      <p:sp>
        <p:nvSpPr>
          <p:cNvPr id="8" name="PlaceHolder 2">
            <a:extLst>
              <a:ext uri="{FF2B5EF4-FFF2-40B4-BE49-F238E27FC236}">
                <a16:creationId xmlns:a16="http://schemas.microsoft.com/office/drawing/2014/main" id="{3A9D3F2B-FADD-4E0A-819E-9F4E898CAA9A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6729414" y="1004986"/>
            <a:ext cx="2302544" cy="392988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Alternatieve: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DuckCuckGo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Chromium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Qwant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Opera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Vivaldi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Brave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Samsung internet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defTabSz="685800">
              <a:lnSpc>
                <a:spcPct val="90000"/>
              </a:lnSpc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1561858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63B6798-E437-44CF-9F0D-FCE938227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343313" y="560379"/>
            <a:ext cx="3738128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b="0" strike="noStrike" spc="-1" dirty="0">
                <a:solidFill>
                  <a:schemeClr val="bg1"/>
                </a:solidFill>
                <a:latin typeface="Trebuchet MS"/>
              </a:rPr>
              <a:t>Browsers vervolg</a:t>
            </a:r>
            <a:endParaRPr lang="nl-NL" sz="3300" b="0" strike="noStrike" spc="-1" dirty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343313" y="2857344"/>
            <a:ext cx="4591304" cy="1900506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defTabSz="685800">
              <a:lnSpc>
                <a:spcPct val="90000"/>
              </a:lnSpc>
              <a:spcBef>
                <a:spcPts val="751"/>
              </a:spcBef>
              <a:buSzPct val="100017"/>
            </a:pPr>
            <a:r>
              <a:rPr lang="nl-NL" sz="2400" b="0" strike="noStrike" spc="-1" dirty="0">
                <a:solidFill>
                  <a:schemeClr val="bg1"/>
                </a:solidFill>
                <a:latin typeface="Trebuchet MS"/>
              </a:rPr>
              <a:t>In de webpagina zelf: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17"/>
              <a:buBlip>
                <a:blip r:embed="rId4"/>
              </a:buBlip>
            </a:pPr>
            <a:r>
              <a:rPr lang="nl-NL" sz="2400" spc="-1" dirty="0">
                <a:solidFill>
                  <a:schemeClr val="bg1"/>
                </a:solidFill>
                <a:latin typeface="Trebuchet MS"/>
              </a:rPr>
              <a:t>Laatst geopende webpagina,</a:t>
            </a:r>
            <a:endParaRPr lang="nl-NL" sz="2400" b="0" strike="noStrike" spc="-1" dirty="0">
              <a:solidFill>
                <a:schemeClr val="bg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17"/>
              <a:buBlip>
                <a:blip r:embed="rId4"/>
              </a:buBlip>
            </a:pPr>
            <a:r>
              <a:rPr lang="nl-NL" sz="2400" spc="-1" dirty="0">
                <a:solidFill>
                  <a:schemeClr val="bg1"/>
                </a:solidFill>
                <a:latin typeface="Trebuchet MS"/>
              </a:rPr>
              <a:t>Zoek programma of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17"/>
              <a:buBlip>
                <a:blip r:embed="rId4"/>
              </a:buBlip>
            </a:pPr>
            <a:r>
              <a:rPr lang="nl-NL" sz="2400" b="0" strike="noStrike" spc="-1" dirty="0">
                <a:solidFill>
                  <a:schemeClr val="bg1"/>
                </a:solidFill>
                <a:latin typeface="Trebuchet MS"/>
              </a:rPr>
              <a:t>Webpagina waar de snelkoppeling naar verwijst.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209383" y="4453213"/>
            <a:ext cx="31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82" y="4479369"/>
            <a:ext cx="1871663" cy="335769"/>
          </a:xfrm>
          <a:prstGeom prst="rect">
            <a:avLst/>
          </a:prstGeom>
        </p:spPr>
      </p:pic>
      <p:sp>
        <p:nvSpPr>
          <p:cNvPr id="7" name="PlaceHolder 2">
            <a:extLst>
              <a:ext uri="{FF2B5EF4-FFF2-40B4-BE49-F238E27FC236}">
                <a16:creationId xmlns:a16="http://schemas.microsoft.com/office/drawing/2014/main" id="{99D0B031-1516-4D9E-8A93-893DDAFA73FC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32071" y="606808"/>
            <a:ext cx="2820784" cy="392988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Werkbalk:</a:t>
            </a:r>
            <a:endParaRPr lang="nl-NL" sz="2000" b="0" strike="noStrike" spc="-1" dirty="0">
              <a:solidFill>
                <a:schemeClr val="bg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Tabbladen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bg1"/>
                </a:solidFill>
                <a:latin typeface="Trebuchet MS"/>
              </a:rPr>
              <a:t>Navigatieknoppen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Adresbalk (URL)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Profielknop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Extensies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Downloads</a:t>
            </a:r>
            <a:endParaRPr lang="nl-NL" sz="2000" b="0" strike="noStrike" spc="-1" dirty="0">
              <a:solidFill>
                <a:schemeClr val="bg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Geschiedenis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bg1"/>
                </a:solidFill>
                <a:latin typeface="Trebuchet MS"/>
              </a:rPr>
              <a:t>Favorieten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6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bg1"/>
                </a:solidFill>
                <a:latin typeface="Trebuchet MS"/>
              </a:rPr>
              <a:t>Menu (…)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defTabSz="685800">
              <a:lnSpc>
                <a:spcPct val="90000"/>
              </a:lnSpc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3906239" y="-102148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b="0" strike="noStrike" spc="-1" dirty="0">
                <a:solidFill>
                  <a:schemeClr val="dk1"/>
                </a:solidFill>
                <a:latin typeface="Trebuchet MS"/>
              </a:rPr>
              <a:t>Prullenbak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3906239" y="670951"/>
            <a:ext cx="5462098" cy="147407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Menu met linker muisknop: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Verkenner met items die zijn verwijder.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De items kunnen nu nog terug gezet worden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AA247FF-D75A-437C-965E-BA2746741239}"/>
              </a:ext>
            </a:extLst>
          </p:cNvPr>
          <p:cNvSpPr txBox="1"/>
          <p:nvPr/>
        </p:nvSpPr>
        <p:spPr>
          <a:xfrm>
            <a:off x="236733" y="4544462"/>
            <a:ext cx="29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4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D18C97-1CD3-4C54-9EAE-4CFE78963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21" y="4376577"/>
            <a:ext cx="1871663" cy="335769"/>
          </a:xfrm>
          <a:prstGeom prst="rect">
            <a:avLst/>
          </a:prstGeom>
        </p:spPr>
      </p:pic>
      <p:sp>
        <p:nvSpPr>
          <p:cNvPr id="9" name="PlaceHolder 2">
            <a:extLst>
              <a:ext uri="{FF2B5EF4-FFF2-40B4-BE49-F238E27FC236}">
                <a16:creationId xmlns:a16="http://schemas.microsoft.com/office/drawing/2014/main" id="{4CB00298-2187-45E0-B790-FC7C67CA6703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906239" y="2516186"/>
            <a:ext cx="5462098" cy="1474074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Menu met rechter muisknop: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Prullenbak leegmaken.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Grootte van prullenbak instellen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61DD064-6ACF-4ACA-A26E-FDAF741436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1" y="0"/>
            <a:ext cx="9144000" cy="5143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585A0EC-9049-4FBF-A567-773ED1E38A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33" y="4489495"/>
            <a:ext cx="1871663" cy="335769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933EACBB-B5EC-493C-8107-EAD64FA2BD1D}"/>
              </a:ext>
            </a:extLst>
          </p:cNvPr>
          <p:cNvSpPr txBox="1"/>
          <p:nvPr/>
        </p:nvSpPr>
        <p:spPr>
          <a:xfrm>
            <a:off x="134096" y="4145904"/>
            <a:ext cx="31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2079951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368012" y="-146864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b="0" strike="noStrike" spc="-1" dirty="0">
                <a:solidFill>
                  <a:schemeClr val="dk1"/>
                </a:solidFill>
                <a:latin typeface="Trebuchet MS"/>
              </a:rPr>
              <a:t>Mappen, Snelkoppelingen en bestanden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003533" y="826999"/>
            <a:ext cx="5250999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Linker muis knop</a:t>
            </a: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Openen </a:t>
            </a: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map, item van snelkoppeling of programma waar bestand is gekoppeld.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AA247FF-D75A-437C-965E-BA2746741239}"/>
              </a:ext>
            </a:extLst>
          </p:cNvPr>
          <p:cNvSpPr txBox="1"/>
          <p:nvPr/>
        </p:nvSpPr>
        <p:spPr>
          <a:xfrm>
            <a:off x="236733" y="4544462"/>
            <a:ext cx="29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D18C97-1CD3-4C54-9EAE-4CFE78963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73" y="4746511"/>
            <a:ext cx="1871663" cy="335769"/>
          </a:xfrm>
          <a:prstGeom prst="rect">
            <a:avLst/>
          </a:prstGeom>
        </p:spPr>
      </p:pic>
      <p:sp>
        <p:nvSpPr>
          <p:cNvPr id="7" name="PlaceHolder 2">
            <a:extLst>
              <a:ext uri="{FF2B5EF4-FFF2-40B4-BE49-F238E27FC236}">
                <a16:creationId xmlns:a16="http://schemas.microsoft.com/office/drawing/2014/main" id="{701FF3E7-970F-4B3E-961F-A6965FE7C1BA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054611" y="2087696"/>
            <a:ext cx="5148841" cy="2469692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Rechter muis knop</a:t>
            </a: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Knippen, plakken naam wijzigen en plakken.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Openen met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Comprimeren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Eigenschappen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3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Meer opties</a:t>
            </a: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AC3F16E-3C24-4375-B898-4F60153B0B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3BE4E8C-E778-4841-87DF-C4F80C1831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80" y="4517406"/>
            <a:ext cx="1871663" cy="335769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1BD902B1-54E7-4B3F-A052-7A6AC05068E6}"/>
              </a:ext>
            </a:extLst>
          </p:cNvPr>
          <p:cNvSpPr txBox="1"/>
          <p:nvPr/>
        </p:nvSpPr>
        <p:spPr>
          <a:xfrm>
            <a:off x="157162" y="4512302"/>
            <a:ext cx="31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37359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42925" y="144860"/>
            <a:ext cx="7886520" cy="61213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b="0" strike="noStrike" spc="-1" dirty="0">
                <a:solidFill>
                  <a:schemeClr val="dk1"/>
                </a:solidFill>
                <a:latin typeface="Trebuchet MS"/>
              </a:rPr>
              <a:t>Wachtwoorden manager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157162" y="4512302"/>
            <a:ext cx="31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6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9" name="PlaceHolder 2">
            <a:extLst>
              <a:ext uri="{FF2B5EF4-FFF2-40B4-BE49-F238E27FC236}">
                <a16:creationId xmlns:a16="http://schemas.microsoft.com/office/drawing/2014/main" id="{A4018205-C208-4A8F-92FF-D2773C7E0E0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312321" y="1010215"/>
            <a:ext cx="4491787" cy="3502087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De belangrijkste optie zijn: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Onthouden van wachtwoorden.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Genereren van wachtwoorden.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 err="1">
                <a:solidFill>
                  <a:schemeClr val="dk1"/>
                </a:solidFill>
                <a:latin typeface="Trebuchet MS"/>
              </a:rPr>
              <a:t>Één</a:t>
            </a: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 wachtwoord onthouden.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Synchroniseren van wachtwoorden.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Enkele zijn: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dirty="0" err="1">
                <a:latin typeface="CIDFont+F1"/>
              </a:rPr>
              <a:t>Bitwarden</a:t>
            </a:r>
            <a:r>
              <a:rPr lang="nl-NL" sz="2000" dirty="0">
                <a:latin typeface="CIDFont+F1"/>
              </a:rPr>
              <a:t>, </a:t>
            </a:r>
            <a:r>
              <a:rPr lang="nl-NL" sz="2000" dirty="0" err="1">
                <a:latin typeface="CIDFont+F1"/>
              </a:rPr>
              <a:t>Dashlane</a:t>
            </a:r>
            <a:r>
              <a:rPr lang="nl-NL" sz="2000" dirty="0">
                <a:latin typeface="CIDFont+F1"/>
              </a:rPr>
              <a:t>, </a:t>
            </a:r>
            <a:r>
              <a:rPr lang="nl-NL" sz="2000" dirty="0" err="1">
                <a:latin typeface="CIDFont+F1"/>
              </a:rPr>
              <a:t>Sticky</a:t>
            </a:r>
            <a:r>
              <a:rPr lang="nl-NL" sz="2000" dirty="0">
                <a:latin typeface="CIDFont+F1"/>
              </a:rPr>
              <a:t> Password, </a:t>
            </a:r>
            <a:r>
              <a:rPr lang="nl-NL" sz="2000" dirty="0" err="1">
                <a:latin typeface="CIDFont+F1"/>
              </a:rPr>
              <a:t>RoboForm</a:t>
            </a:r>
            <a:r>
              <a:rPr lang="nl-NL" sz="2000" dirty="0">
                <a:latin typeface="CIDFont+F1"/>
              </a:rPr>
              <a:t>, Keeper, Proton Pass, </a:t>
            </a:r>
            <a:r>
              <a:rPr lang="nl-NL" sz="2000" dirty="0" err="1">
                <a:latin typeface="CIDFont+F1"/>
              </a:rPr>
              <a:t>LastPass</a:t>
            </a:r>
            <a:r>
              <a:rPr lang="nl-NL" sz="2000" dirty="0">
                <a:latin typeface="CIDFont+F1"/>
              </a:rPr>
              <a:t>, </a:t>
            </a:r>
            <a:r>
              <a:rPr lang="nl-NL" sz="2000" dirty="0" err="1">
                <a:latin typeface="CIDFont+F1"/>
              </a:rPr>
              <a:t>NordPass</a:t>
            </a:r>
            <a:r>
              <a:rPr lang="nl-NL" sz="2000" dirty="0">
                <a:latin typeface="CIDFont+F1"/>
              </a:rPr>
              <a:t> en 1Password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1903999-7431-4963-B488-9EED356E4A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08" y="1010216"/>
            <a:ext cx="4186989" cy="279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012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42925" y="144860"/>
            <a:ext cx="7886520" cy="61213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algn="l"/>
            <a:r>
              <a:rPr lang="nl-NL" sz="3600" b="0" i="0" u="none" strike="noStrike" baseline="0" dirty="0">
                <a:solidFill>
                  <a:srgbClr val="000000"/>
                </a:solidFill>
                <a:latin typeface="CIDFont+F1"/>
              </a:rPr>
              <a:t>Multi-factor </a:t>
            </a:r>
            <a:r>
              <a:rPr lang="nl-NL" sz="3600" b="0" i="0" u="none" strike="noStrike" baseline="0" dirty="0" err="1">
                <a:solidFill>
                  <a:srgbClr val="000000"/>
                </a:solidFill>
                <a:latin typeface="CIDFont+F1"/>
              </a:rPr>
              <a:t>Autenticatie</a:t>
            </a:r>
            <a:r>
              <a:rPr lang="nl-NL" sz="3600" b="0" i="0" u="none" strike="noStrike" baseline="0" dirty="0">
                <a:solidFill>
                  <a:srgbClr val="000000"/>
                </a:solidFill>
                <a:latin typeface="CIDFont+F1"/>
              </a:rPr>
              <a:t> (MFA)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157162" y="4512302"/>
            <a:ext cx="31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7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9" name="PlaceHolder 2">
            <a:extLst>
              <a:ext uri="{FF2B5EF4-FFF2-40B4-BE49-F238E27FC236}">
                <a16:creationId xmlns:a16="http://schemas.microsoft.com/office/drawing/2014/main" id="{A4018205-C208-4A8F-92FF-D2773C7E0E0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012388" y="1008372"/>
            <a:ext cx="4923065" cy="350393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Vormen van aanmelden: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Combineren van wachtwoorden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pincode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Sms-berichten of app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  <a:ea typeface="Calibri" panose="020F0502020204030204" pitchFamily="34" charset="0"/>
                <a:cs typeface="Times New Roman" panose="02020603050405020304" pitchFamily="18" charset="0"/>
              </a:rPr>
              <a:t>Mails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  <a:ea typeface="Calibri" panose="020F0502020204030204" pitchFamily="34" charset="0"/>
                <a:cs typeface="Times New Roman" panose="02020603050405020304" pitchFamily="18" charset="0"/>
              </a:rPr>
              <a:t>Vingerafdruk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  <a:ea typeface="Calibri" panose="020F0502020204030204" pitchFamily="34" charset="0"/>
                <a:cs typeface="Times New Roman" panose="02020603050405020304" pitchFamily="18" charset="0"/>
              </a:rPr>
              <a:t>Gezichtsherkenning</a:t>
            </a: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defTabSz="685800">
              <a:lnSpc>
                <a:spcPct val="90000"/>
              </a:lnSpc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C6C5DEBE-8720-4F6D-866C-3CF98FC04769}"/>
              </a:ext>
            </a:extLst>
          </p:cNvPr>
          <p:cNvCxnSpPr/>
          <p:nvPr/>
        </p:nvCxnSpPr>
        <p:spPr>
          <a:xfrm flipV="1">
            <a:off x="5087248" y="3725706"/>
            <a:ext cx="1386672" cy="9926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29477472-5E56-403E-9574-70976984594C}"/>
              </a:ext>
            </a:extLst>
          </p:cNvPr>
          <p:cNvCxnSpPr>
            <a:cxnSpLocks/>
          </p:cNvCxnSpPr>
          <p:nvPr/>
        </p:nvCxnSpPr>
        <p:spPr>
          <a:xfrm flipV="1">
            <a:off x="4793064" y="2320377"/>
            <a:ext cx="1386672" cy="355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3B4F31A0-5CCE-4948-AEA8-0EF6DC3D75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1085398"/>
            <a:ext cx="3718504" cy="247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137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85360" y="-189720"/>
            <a:ext cx="7886520" cy="993960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3300" spc="-1" dirty="0">
                <a:solidFill>
                  <a:schemeClr val="dk1"/>
                </a:solidFill>
                <a:latin typeface="Trebuchet MS"/>
              </a:rPr>
              <a:t>Controleren op datalekken</a:t>
            </a:r>
            <a:endParaRPr lang="nl-NL" sz="33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AA247FF-D75A-437C-965E-BA2746741239}"/>
              </a:ext>
            </a:extLst>
          </p:cNvPr>
          <p:cNvSpPr txBox="1"/>
          <p:nvPr/>
        </p:nvSpPr>
        <p:spPr>
          <a:xfrm>
            <a:off x="236733" y="4544462"/>
            <a:ext cx="29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8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D18C97-1CD3-4C54-9EAE-4CFE78963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7" name="PlaceHolder 2">
            <a:extLst>
              <a:ext uri="{FF2B5EF4-FFF2-40B4-BE49-F238E27FC236}">
                <a16:creationId xmlns:a16="http://schemas.microsoft.com/office/drawing/2014/main" id="{F99CAFA2-76AF-47ED-8D57-D944F206AB08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128252" y="1189586"/>
            <a:ext cx="3040064" cy="1932465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Adressen controleren bij</a:t>
            </a:r>
            <a:r>
              <a:rPr lang="nl-NL" sz="2000" b="0" strike="noStrike" spc="-1" dirty="0">
                <a:solidFill>
                  <a:schemeClr val="dk1"/>
                </a:solidFill>
                <a:latin typeface="Trebuchet MS"/>
              </a:rPr>
              <a:t>: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CIDFont+F1"/>
              </a:rPr>
              <a:t>haveibeenpwned.com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dirty="0">
                <a:latin typeface="CIDFont+F1"/>
              </a:rPr>
              <a:t>scatteredsecrets.com</a:t>
            </a: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3B56DAA-987B-4D64-9EE2-90B0B20493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547" y="625180"/>
            <a:ext cx="5574631" cy="371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65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42924" y="144860"/>
            <a:ext cx="8220749" cy="612139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nl-NL" sz="2800" b="0" strike="noStrike" spc="-1" dirty="0">
                <a:solidFill>
                  <a:schemeClr val="dk1"/>
                </a:solidFill>
                <a:latin typeface="Trebuchet MS"/>
              </a:rPr>
              <a:t>Verschillende hulpjes</a:t>
            </a:r>
            <a:endParaRPr lang="nl-N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A2DC1DF-5128-411C-BEC9-99F5E8A29F00}"/>
              </a:ext>
            </a:extLst>
          </p:cNvPr>
          <p:cNvSpPr txBox="1"/>
          <p:nvPr/>
        </p:nvSpPr>
        <p:spPr>
          <a:xfrm>
            <a:off x="157162" y="4512302"/>
            <a:ext cx="31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9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2A78DC0-B820-4478-87D4-908B42431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4713750"/>
            <a:ext cx="1871663" cy="335769"/>
          </a:xfrm>
          <a:prstGeom prst="rect">
            <a:avLst/>
          </a:prstGeom>
        </p:spPr>
      </p:pic>
      <p:sp>
        <p:nvSpPr>
          <p:cNvPr id="9" name="PlaceHolder 2">
            <a:extLst>
              <a:ext uri="{FF2B5EF4-FFF2-40B4-BE49-F238E27FC236}">
                <a16:creationId xmlns:a16="http://schemas.microsoft.com/office/drawing/2014/main" id="{A4018205-C208-4A8F-92FF-D2773C7E0E0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653299" y="520213"/>
            <a:ext cx="4490702" cy="4177236"/>
          </a:xfrm>
          <a:prstGeom prst="rect">
            <a:avLst/>
          </a:prstGeom>
          <a:noFill/>
          <a:ln w="0">
            <a:noFill/>
          </a:ln>
        </p:spPr>
        <p:txBody>
          <a:bodyPr lIns="68400" tIns="34200" rIns="68400" bIns="34200" anchor="t">
            <a:noAutofit/>
          </a:bodyPr>
          <a:lstStyle/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Website vergroten: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Met Win++ gaat met grote stappen</a:t>
            </a: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Ctrl++ gaat in kleine stapjes</a:t>
            </a:r>
            <a:r>
              <a:rPr lang="nl-NL" sz="2000" spc="-1" dirty="0">
                <a:solidFill>
                  <a:schemeClr val="dk1"/>
                </a:solidFill>
                <a:latin typeface="Trebuchet MS"/>
              </a:rPr>
              <a:t>.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Voorlezen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Luidspreker met pijl.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Print een pagina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Ctrl + P</a:t>
            </a: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Bewaren van een website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Link op bureaublad zetten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Link op favorietenbalk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r>
              <a:rPr lang="nl-NL" sz="2000" kern="100" dirty="0">
                <a:latin typeface="Aptos"/>
                <a:ea typeface="Aptos"/>
                <a:cs typeface="Times New Roman" panose="02020603050405020304" pitchFamily="18" charset="0"/>
              </a:rPr>
              <a:t>Link op taakbalk.</a:t>
            </a: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kern="100" dirty="0">
              <a:latin typeface="Aptos"/>
              <a:ea typeface="Aptos"/>
              <a:cs typeface="Times New Roman" panose="02020603050405020304" pitchFamily="18" charset="0"/>
            </a:endParaRP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kern="100" spc="-1" dirty="0">
              <a:solidFill>
                <a:schemeClr val="dk1"/>
              </a:solidFill>
              <a:latin typeface="Aptos"/>
              <a:cs typeface="Times New Roman" panose="02020603050405020304" pitchFamily="18" charset="0"/>
            </a:endParaRP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kern="100" spc="-1" dirty="0">
              <a:solidFill>
                <a:schemeClr val="dk1"/>
              </a:solidFill>
              <a:latin typeface="Aptos"/>
              <a:cs typeface="Times New Roman" panose="02020603050405020304" pitchFamily="18" charset="0"/>
            </a:endParaRPr>
          </a:p>
          <a:p>
            <a:pPr defTabSz="685800">
              <a:spcBef>
                <a:spcPts val="751"/>
              </a:spcBef>
              <a:buSzPct val="100000"/>
              <a:tabLst>
                <a:tab pos="0" algn="l"/>
              </a:tabLst>
            </a:pPr>
            <a:endParaRPr lang="nl-NL" sz="2000" kern="100" spc="-1" dirty="0">
              <a:solidFill>
                <a:schemeClr val="dk1"/>
              </a:solidFill>
              <a:latin typeface="Aptos"/>
              <a:cs typeface="Times New Roman" panose="02020603050405020304" pitchFamily="18" charset="0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spc="-1" dirty="0">
              <a:solidFill>
                <a:schemeClr val="dk1"/>
              </a:solidFill>
              <a:latin typeface="Trebuchet MS"/>
            </a:endParaRPr>
          </a:p>
          <a:p>
            <a:pPr marL="324000" indent="-336960" defTabSz="685800">
              <a:lnSpc>
                <a:spcPct val="90000"/>
              </a:lnSpc>
              <a:spcBef>
                <a:spcPts val="751"/>
              </a:spcBef>
              <a:buSzPct val="100000"/>
              <a:buBlip>
                <a:blip r:embed="rId4"/>
              </a:buBlip>
              <a:tabLst>
                <a:tab pos="0" algn="l"/>
              </a:tabLst>
            </a:pPr>
            <a:endParaRPr lang="nl-NL" sz="2000" b="0" strike="noStrike" spc="-1" dirty="0">
              <a:solidFill>
                <a:schemeClr val="dk1"/>
              </a:solidFill>
              <a:latin typeface="Trebuchet MS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64E081-44B3-4299-81B8-7506BE2476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4" y="1449499"/>
            <a:ext cx="38576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028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CC_SR PowerPoint (16x9) v2022-01 (1)">
  <a:themeElements>
    <a:clrScheme name="Grijswaarden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CC_SR PowerPoint (16x9) v2022-01 (1)">
  <a:themeElements>
    <a:clrScheme name="Grijswaarden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7180</TotalTime>
  <Words>5464</Words>
  <Application>Microsoft Office PowerPoint</Application>
  <PresentationFormat>Diavoorstelling (16:9)</PresentationFormat>
  <Paragraphs>653</Paragraphs>
  <Slides>16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10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8" baseType="lpstr">
      <vt:lpstr>Aptos</vt:lpstr>
      <vt:lpstr>Arial</vt:lpstr>
      <vt:lpstr>Calibri</vt:lpstr>
      <vt:lpstr>Cambria Math</vt:lpstr>
      <vt:lpstr>CIDFont+F1</vt:lpstr>
      <vt:lpstr>CIDFont+F2</vt:lpstr>
      <vt:lpstr>Segoe UI Emoji</vt:lpstr>
      <vt:lpstr>Times New Roman</vt:lpstr>
      <vt:lpstr>Trebuchet MS</vt:lpstr>
      <vt:lpstr>Verdana</vt:lpstr>
      <vt:lpstr>HCC_SR PowerPoint (16x9) v2022-01 (1)</vt:lpstr>
      <vt:lpstr>HCC_SR PowerPoint (16x9) v2022-01 (1)</vt:lpstr>
      <vt:lpstr>Handige en interessante websites langs Route 66</vt:lpstr>
      <vt:lpstr>Verschillende browsers</vt:lpstr>
      <vt:lpstr>Browsers vervolg</vt:lpstr>
      <vt:lpstr>Prullenbak</vt:lpstr>
      <vt:lpstr>Mappen, Snelkoppelingen en bestanden</vt:lpstr>
      <vt:lpstr>Wachtwoorden manager</vt:lpstr>
      <vt:lpstr>Multi-factor Autenticatie (MFA)</vt:lpstr>
      <vt:lpstr>Controleren op datalekken</vt:lpstr>
      <vt:lpstr>Verschillende hulpjes</vt:lpstr>
      <vt:lpstr>App- store</vt:lpstr>
      <vt:lpstr>Copilot</vt:lpstr>
      <vt:lpstr>20 Meest gebruikte websites</vt:lpstr>
      <vt:lpstr>Websites voor hobby's</vt:lpstr>
      <vt:lpstr>Mijn persoonlijke top 20</vt:lpstr>
      <vt:lpstr>Website kopiëren naar</vt:lpstr>
      <vt:lpstr>Zijn er nog vragen over Route 66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jan damen</dc:creator>
  <dc:description/>
  <cp:lastModifiedBy>Alex Hol</cp:lastModifiedBy>
  <cp:revision>620</cp:revision>
  <dcterms:created xsi:type="dcterms:W3CDTF">2023-07-24T12:54:13Z</dcterms:created>
  <dcterms:modified xsi:type="dcterms:W3CDTF">2026-06-08T21:24:42Z</dcterms:modified>
  <dc:language>nl-NL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25</vt:i4>
  </property>
  <property fmtid="{D5CDD505-2E9C-101B-9397-08002B2CF9AE}" pid="3" name="PresentationFormat">
    <vt:lpwstr>Diavoorstelling (16:9)</vt:lpwstr>
  </property>
  <property fmtid="{D5CDD505-2E9C-101B-9397-08002B2CF9AE}" pid="4" name="Slides">
    <vt:i4>28</vt:i4>
  </property>
</Properties>
</file>