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5" r:id="rId3"/>
    <p:sldId id="279" r:id="rId4"/>
    <p:sldId id="258" r:id="rId5"/>
    <p:sldId id="259" r:id="rId6"/>
    <p:sldId id="260" r:id="rId7"/>
    <p:sldId id="276" r:id="rId8"/>
    <p:sldId id="270" r:id="rId9"/>
    <p:sldId id="271" r:id="rId10"/>
    <p:sldId id="272" r:id="rId11"/>
    <p:sldId id="278" r:id="rId12"/>
    <p:sldId id="277" r:id="rId13"/>
    <p:sldId id="263" r:id="rId14"/>
    <p:sldId id="262" r:id="rId15"/>
    <p:sldId id="261" r:id="rId16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A90A"/>
    <a:srgbClr val="0000FF"/>
    <a:srgbClr val="CC3300"/>
    <a:srgbClr val="4B8E08"/>
    <a:srgbClr val="56A309"/>
    <a:srgbClr val="59A90A"/>
    <a:srgbClr val="5097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14" d="100"/>
          <a:sy n="114" d="100"/>
        </p:scale>
        <p:origin x="-1458" y="-72"/>
      </p:cViewPr>
      <p:guideLst>
        <p:guide orient="horz" pos="2160"/>
        <p:guide pos="13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 altLang="nl-NL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 altLang="nl-NL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opmaakprofielen van de modeltekst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 altLang="nl-NL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A57A377-5692-4162-80CD-28917E2AE607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704357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060575"/>
            <a:ext cx="7772400" cy="1470025"/>
          </a:xfrm>
          <a:effectLst>
            <a:outerShdw dist="35921" dir="2700000" algn="ctr" rotWithShape="0">
              <a:schemeClr val="tx1"/>
            </a:outerShdw>
          </a:effectLst>
        </p:spPr>
        <p:txBody>
          <a:bodyPr/>
          <a:lstStyle>
            <a:lvl1pPr>
              <a:defRPr sz="3500">
                <a:solidFill>
                  <a:srgbClr val="50A90A"/>
                </a:solidFill>
              </a:defRPr>
            </a:lvl1pPr>
          </a:lstStyle>
          <a:p>
            <a:pPr lvl="0"/>
            <a:r>
              <a:rPr lang="nl-NL" altLang="nl-NL" noProof="0" smtClean="0"/>
              <a:t>Klik om het opmaakprofiel te bewerken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82700" y="3476625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nl-NL" altLang="nl-NL" noProof="0" smtClean="0"/>
              <a:t>Klik om het opmaakprofiel van de modelondertitel te bewerken</a:t>
            </a:r>
          </a:p>
        </p:txBody>
      </p:sp>
      <p:sp>
        <p:nvSpPr>
          <p:cNvPr id="3079" name="Text Box 7"/>
          <p:cNvSpPr txBox="1">
            <a:spLocks noChangeArrowheads="1"/>
          </p:cNvSpPr>
          <p:nvPr userDrawn="1"/>
        </p:nvSpPr>
        <p:spPr bwMode="auto">
          <a:xfrm>
            <a:off x="5795963" y="6391275"/>
            <a:ext cx="32400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nl-NL" altLang="nl-NL" u="sng"/>
              <a:t>http://genealogie-gg.hobby.nl/</a:t>
            </a:r>
          </a:p>
        </p:txBody>
      </p:sp>
      <p:pic>
        <p:nvPicPr>
          <p:cNvPr id="3087" name="Picture 15" descr="joomla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4" r="9834" b="16069"/>
          <a:stretch>
            <a:fillRect/>
          </a:stretch>
        </p:blipFill>
        <p:spPr bwMode="auto">
          <a:xfrm>
            <a:off x="25400" y="5605463"/>
            <a:ext cx="1728788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top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2"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1" name="Picture 19" descr="hcc genealogie"/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325" y="0"/>
            <a:ext cx="5170488" cy="74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544956-C908-4BA3-9AF6-7B7DE97040B0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08360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12616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12616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76BA9-209F-4E62-9EDE-93FCCD11F384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839242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en vier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2195513" y="0"/>
            <a:ext cx="6948487" cy="69215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457200" y="5949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1979613" y="6570663"/>
            <a:ext cx="5184775" cy="287337"/>
          </a:xfrm>
        </p:spPr>
        <p:txBody>
          <a:bodyPr/>
          <a:lstStyle>
            <a:lvl1pPr>
              <a:defRPr/>
            </a:lvl1pPr>
          </a:lstStyle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6553200" y="5949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1F681C7-F88C-452F-A6E9-2D5600280581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353166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24AFBF-CCE2-4BE9-A3D8-CF06D26BE5DC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75615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477BC-138E-4998-B6FF-C6ED86FCEA7D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050974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5694FB-5E8C-4D3C-AF3C-432459CDD814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56095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F007B-1651-4D70-81FA-4DB4C58FF393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687209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2ABDFE-E650-471E-86A4-789AB1498813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82284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4F711-8C60-49CF-825B-640BB5D9CA97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24597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611F39-92D4-4EFF-A385-D6ADBE6A4494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91990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6E98A4-61B0-4ACC-865E-0C6936E6C830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30867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top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2"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op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445" b="26074"/>
          <a:stretch>
            <a:fillRect/>
          </a:stretch>
        </p:blipFill>
        <p:spPr bwMode="auto">
          <a:xfrm>
            <a:off x="0" y="6597650"/>
            <a:ext cx="9144000" cy="14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top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2" t="67111"/>
          <a:stretch>
            <a:fillRect/>
          </a:stretch>
        </p:blipFill>
        <p:spPr bwMode="auto">
          <a:xfrm>
            <a:off x="0" y="6532563"/>
            <a:ext cx="9144000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5513" y="0"/>
            <a:ext cx="6948487" cy="69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opmaakprofielen van de modeltekst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9499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 alt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79613" y="6570663"/>
            <a:ext cx="5184775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9499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6D7387D-A82B-4A08-8CDD-61A6B07EBDCF}" type="slidenum">
              <a:rPr lang="nl-NL" altLang="nl-NL"/>
              <a:pPr/>
              <a:t>‹nr.›</a:t>
            </a:fld>
            <a:endParaRPr lang="nl-NL" altLang="nl-NL"/>
          </a:p>
        </p:txBody>
      </p:sp>
      <p:pic>
        <p:nvPicPr>
          <p:cNvPr id="1034" name="Picture 10" descr="joomla2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4" r="-1343" b="46158"/>
          <a:stretch>
            <a:fillRect/>
          </a:stretch>
        </p:blipFill>
        <p:spPr bwMode="auto">
          <a:xfrm>
            <a:off x="1979613" y="6597650"/>
            <a:ext cx="574675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joomla2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4" r="-1343" b="46158"/>
          <a:stretch>
            <a:fillRect/>
          </a:stretch>
        </p:blipFill>
        <p:spPr bwMode="auto">
          <a:xfrm>
            <a:off x="6589713" y="6597650"/>
            <a:ext cx="574675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joomla2"/>
          <p:cNvPicPr>
            <a:picLocks noChangeAspect="1" noChangeArrowheads="1"/>
          </p:cNvPicPr>
          <p:nvPr userDrawn="1"/>
        </p:nvPicPr>
        <p:blipFill>
          <a:blip r:embed="rId1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7" r="9827" b="42110"/>
          <a:stretch>
            <a:fillRect/>
          </a:stretch>
        </p:blipFill>
        <p:spPr bwMode="auto">
          <a:xfrm>
            <a:off x="0" y="1628775"/>
            <a:ext cx="9144000" cy="420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 descr="hcc genealogie"/>
          <p:cNvPicPr>
            <a:picLocks noChangeAspect="1" noChangeArrowheads="1"/>
          </p:cNvPicPr>
          <p:nvPr userDrawn="1"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225" y="71438"/>
            <a:ext cx="4306888" cy="62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xtensions.joomla.org/" TargetMode="External"/><Relationship Id="rId7" Type="http://schemas.openxmlformats.org/officeDocument/2006/relationships/hyperlink" Target="http://wiki.dutchjoomla.org/" TargetMode="External"/><Relationship Id="rId2" Type="http://schemas.openxmlformats.org/officeDocument/2006/relationships/hyperlink" Target="http://www.dutchjoomla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joomlatutorials.com/" TargetMode="External"/><Relationship Id="rId5" Type="http://schemas.openxmlformats.org/officeDocument/2006/relationships/hyperlink" Target="http://www.joomlaos.de/" TargetMode="External"/><Relationship Id="rId4" Type="http://schemas.openxmlformats.org/officeDocument/2006/relationships/hyperlink" Target="http://forum.dutchjoomla.org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hyperlink" Target="http://www.maartenwilbers.nl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field.ath.cx/component/option,com_phpgedview/Itemid,99/" TargetMode="External"/><Relationship Id="rId5" Type="http://schemas.openxmlformats.org/officeDocument/2006/relationships/image" Target="../media/image5.png"/><Relationship Id="rId4" Type="http://schemas.openxmlformats.org/officeDocument/2006/relationships/hyperlink" Target="http://www.holsheimer.com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extensions.joomla.org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l-NL" altLang="nl-NL" b="1"/>
              <a:t>HCC!Genealogie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8988" y="3198813"/>
            <a:ext cx="6473825" cy="3109912"/>
          </a:xfrm>
        </p:spPr>
        <p:txBody>
          <a:bodyPr/>
          <a:lstStyle/>
          <a:p>
            <a:pPr algn="l"/>
            <a:r>
              <a:rPr lang="nl-NL" altLang="nl-NL" sz="2700" b="1" i="1"/>
              <a:t>Lezing:  Websites bouwen met Joomla</a:t>
            </a:r>
          </a:p>
          <a:p>
            <a:pPr algn="l"/>
            <a:endParaRPr lang="nl-NL" altLang="nl-NL" sz="2700" b="1" i="1"/>
          </a:p>
          <a:p>
            <a:pPr algn="l"/>
            <a:r>
              <a:rPr lang="nl-NL" altLang="nl-NL" sz="2700" b="1" i="1"/>
              <a:t>23 februari 2008</a:t>
            </a:r>
          </a:p>
          <a:p>
            <a:pPr algn="l"/>
            <a:endParaRPr lang="nl-NL" altLang="nl-NL" sz="2700" b="1" i="1"/>
          </a:p>
          <a:p>
            <a:pPr algn="l"/>
            <a:r>
              <a:rPr lang="nl-NL" altLang="nl-NL" sz="2700" b="1" i="1"/>
              <a:t>Natascha Blijleven - Tebbe</a:t>
            </a:r>
          </a:p>
        </p:txBody>
      </p:sp>
      <p:grpSp>
        <p:nvGrpSpPr>
          <p:cNvPr id="2063" name="Group 15"/>
          <p:cNvGrpSpPr>
            <a:grpSpLocks/>
          </p:cNvGrpSpPr>
          <p:nvPr/>
        </p:nvGrpSpPr>
        <p:grpSpPr bwMode="auto">
          <a:xfrm>
            <a:off x="1835150" y="3136900"/>
            <a:ext cx="6373813" cy="3692525"/>
            <a:chOff x="833" y="2029"/>
            <a:chExt cx="3583" cy="3583"/>
          </a:xfrm>
        </p:grpSpPr>
        <p:sp>
          <p:nvSpPr>
            <p:cNvPr id="2061" name="Line 13"/>
            <p:cNvSpPr>
              <a:spLocks noChangeShapeType="1"/>
            </p:cNvSpPr>
            <p:nvPr/>
          </p:nvSpPr>
          <p:spPr bwMode="auto">
            <a:xfrm>
              <a:off x="833" y="2047"/>
              <a:ext cx="3583" cy="0"/>
            </a:xfrm>
            <a:prstGeom prst="line">
              <a:avLst/>
            </a:prstGeom>
            <a:noFill/>
            <a:ln w="57150">
              <a:solidFill>
                <a:srgbClr val="50970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nl-NL"/>
            </a:p>
          </p:txBody>
        </p:sp>
        <p:sp>
          <p:nvSpPr>
            <p:cNvPr id="2062" name="Line 14"/>
            <p:cNvSpPr>
              <a:spLocks noChangeShapeType="1"/>
            </p:cNvSpPr>
            <p:nvPr/>
          </p:nvSpPr>
          <p:spPr bwMode="auto">
            <a:xfrm rot="-5400000">
              <a:off x="-953" y="3821"/>
              <a:ext cx="3583" cy="0"/>
            </a:xfrm>
            <a:prstGeom prst="line">
              <a:avLst/>
            </a:prstGeom>
            <a:noFill/>
            <a:ln w="57150">
              <a:solidFill>
                <a:srgbClr val="50970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nl-NL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Plugin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Robots die op achtergrond werken</a:t>
            </a:r>
          </a:p>
          <a:p>
            <a:r>
              <a:rPr lang="nl-NL" altLang="nl-NL"/>
              <a:t>Tekst wordt gescrambled (bijv </a:t>
            </a:r>
            <a:br>
              <a:rPr lang="nl-NL" altLang="nl-NL"/>
            </a:br>
            <a:r>
              <a:rPr lang="nl-NL" altLang="nl-NL"/>
              <a:t>e-mailadres ivm spam)</a:t>
            </a:r>
          </a:p>
          <a:p>
            <a:r>
              <a:rPr lang="nl-NL" altLang="nl-NL"/>
              <a:t>Bekendste = Editor, zoekmogelijkheid</a:t>
            </a:r>
          </a:p>
          <a:p>
            <a:r>
              <a:rPr lang="nl-NL" altLang="nl-NL"/>
              <a:t>Handig = backup plug 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Presentatie Joomla HCC!genealogie: 23 februari 2008</a:t>
            </a:r>
          </a:p>
        </p:txBody>
      </p:sp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2771775" y="2420938"/>
            <a:ext cx="3744913" cy="3024187"/>
            <a:chOff x="1746" y="1525"/>
            <a:chExt cx="2359" cy="1905"/>
          </a:xfrm>
        </p:grpSpPr>
        <p:cxnSp>
          <p:nvCxnSpPr>
            <p:cNvPr id="34819" name="AutoShape 3"/>
            <p:cNvCxnSpPr>
              <a:cxnSpLocks noChangeShapeType="1"/>
              <a:stCxn id="34823" idx="0"/>
              <a:endCxn id="34824" idx="2"/>
            </p:cNvCxnSpPr>
            <p:nvPr/>
          </p:nvCxnSpPr>
          <p:spPr bwMode="auto">
            <a:xfrm flipV="1">
              <a:off x="2880" y="1525"/>
              <a:ext cx="0" cy="190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820" name="AutoShape 4"/>
            <p:cNvCxnSpPr>
              <a:cxnSpLocks noChangeShapeType="1"/>
            </p:cNvCxnSpPr>
            <p:nvPr/>
          </p:nvCxnSpPr>
          <p:spPr bwMode="auto">
            <a:xfrm flipV="1">
              <a:off x="1746" y="1525"/>
              <a:ext cx="0" cy="190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821" name="AutoShape 5"/>
            <p:cNvCxnSpPr>
              <a:cxnSpLocks noChangeShapeType="1"/>
            </p:cNvCxnSpPr>
            <p:nvPr/>
          </p:nvCxnSpPr>
          <p:spPr bwMode="auto">
            <a:xfrm flipV="1">
              <a:off x="4105" y="1525"/>
              <a:ext cx="0" cy="190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482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Opbouw Joomla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1763713" y="5445125"/>
            <a:ext cx="5616575" cy="86360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/>
              <a:t>Database met gegevens/inhoud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1763713" y="1557338"/>
            <a:ext cx="5616575" cy="86360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/>
              <a:t>Voorkant website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1781175" y="4294188"/>
            <a:ext cx="1638300" cy="503237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/>
              <a:t>module</a:t>
            </a: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3746500" y="4294188"/>
            <a:ext cx="1638300" cy="503237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/>
              <a:t>component</a:t>
            </a:r>
          </a:p>
        </p:txBody>
      </p:sp>
      <p:sp>
        <p:nvSpPr>
          <p:cNvPr id="34827" name="AutoShape 11"/>
          <p:cNvSpPr>
            <a:spLocks noChangeArrowheads="1"/>
          </p:cNvSpPr>
          <p:nvPr/>
        </p:nvSpPr>
        <p:spPr bwMode="auto">
          <a:xfrm>
            <a:off x="5713413" y="4294188"/>
            <a:ext cx="1638300" cy="503237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/>
              <a:t>plugin</a:t>
            </a:r>
          </a:p>
        </p:txBody>
      </p:sp>
      <p:sp>
        <p:nvSpPr>
          <p:cNvPr id="34828" name="AutoShape 12"/>
          <p:cNvSpPr>
            <a:spLocks noChangeArrowheads="1"/>
          </p:cNvSpPr>
          <p:nvPr/>
        </p:nvSpPr>
        <p:spPr bwMode="auto">
          <a:xfrm>
            <a:off x="1763713" y="2852738"/>
            <a:ext cx="5616575" cy="86360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/>
              <a:t>Template (uiterlijk van site)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Info op site tonen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Hoe wordt inhoud op site getoond: </a:t>
            </a:r>
          </a:p>
          <a:p>
            <a:pPr lvl="1"/>
            <a:r>
              <a:rPr lang="nl-NL" altLang="nl-NL"/>
              <a:t>Via de menu-items</a:t>
            </a:r>
          </a:p>
          <a:p>
            <a:pPr lvl="1"/>
            <a:r>
              <a:rPr lang="nl-NL" altLang="nl-NL"/>
              <a:t>Standaard info op site (nu.nl, kalender) (modules)</a:t>
            </a:r>
          </a:p>
          <a:p>
            <a:r>
              <a:rPr lang="nl-NL" altLang="nl-NL"/>
              <a:t>Menu-items verwijzen naar:</a:t>
            </a:r>
          </a:p>
          <a:p>
            <a:pPr lvl="1"/>
            <a:r>
              <a:rPr lang="nl-NL" altLang="nl-NL"/>
              <a:t>Programma’s (gastenboek, fotoalbum) (component)</a:t>
            </a:r>
          </a:p>
          <a:p>
            <a:pPr lvl="1"/>
            <a:r>
              <a:rPr lang="nl-NL" altLang="nl-NL"/>
              <a:t>Inhouden (content)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Systeem-/servereisen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NL" altLang="nl-NL" sz="2800"/>
              <a:t>PHP: </a:t>
            </a:r>
          </a:p>
          <a:p>
            <a:pPr lvl="1">
              <a:lnSpc>
                <a:spcPct val="90000"/>
              </a:lnSpc>
            </a:pPr>
            <a:r>
              <a:rPr lang="nl-NL" altLang="nl-NL" sz="2400"/>
              <a:t>Min: 4.3.1, </a:t>
            </a:r>
          </a:p>
          <a:p>
            <a:pPr lvl="1">
              <a:lnSpc>
                <a:spcPct val="90000"/>
              </a:lnSpc>
            </a:pPr>
            <a:r>
              <a:rPr lang="nl-NL" altLang="nl-NL" sz="2400"/>
              <a:t>aangeraden: 5.x </a:t>
            </a:r>
            <a:br>
              <a:rPr lang="nl-NL" altLang="nl-NL" sz="2400"/>
            </a:br>
            <a:r>
              <a:rPr lang="nl-NL" altLang="nl-NL" sz="2400"/>
              <a:t>	</a:t>
            </a:r>
            <a:r>
              <a:rPr lang="nl-NL" altLang="nl-NL" sz="1800"/>
              <a:t>(fouten met 4.4.7 en 5.0.4)</a:t>
            </a:r>
          </a:p>
          <a:p>
            <a:pPr>
              <a:lnSpc>
                <a:spcPct val="90000"/>
              </a:lnSpc>
            </a:pPr>
            <a:r>
              <a:rPr lang="nl-NL" altLang="nl-NL" sz="2800"/>
              <a:t>MySQL </a:t>
            </a:r>
          </a:p>
          <a:p>
            <a:pPr lvl="1">
              <a:lnSpc>
                <a:spcPct val="90000"/>
              </a:lnSpc>
            </a:pPr>
            <a:r>
              <a:rPr lang="nl-NL" altLang="nl-NL" sz="2400"/>
              <a:t>Min: 3.23.x (of hoger), </a:t>
            </a:r>
          </a:p>
          <a:p>
            <a:pPr lvl="1">
              <a:lnSpc>
                <a:spcPct val="90000"/>
              </a:lnSpc>
            </a:pPr>
            <a:r>
              <a:rPr lang="nl-NL" altLang="nl-NL" sz="2400"/>
              <a:t>aangeraden: 5.0.x</a:t>
            </a:r>
          </a:p>
          <a:p>
            <a:pPr>
              <a:lnSpc>
                <a:spcPct val="90000"/>
              </a:lnSpc>
            </a:pPr>
            <a:r>
              <a:rPr lang="nl-NL" altLang="nl-NL" sz="2800"/>
              <a:t>Apache-server </a:t>
            </a:r>
          </a:p>
          <a:p>
            <a:pPr lvl="1">
              <a:lnSpc>
                <a:spcPct val="90000"/>
              </a:lnSpc>
            </a:pPr>
            <a:r>
              <a:rPr lang="nl-NL" altLang="nl-NL" sz="2400"/>
              <a:t>Min: 1.3 (of hoger)</a:t>
            </a:r>
          </a:p>
          <a:p>
            <a:pPr lvl="1">
              <a:lnSpc>
                <a:spcPct val="90000"/>
              </a:lnSpc>
            </a:pPr>
            <a:r>
              <a:rPr lang="nl-NL" altLang="nl-NL" sz="2400"/>
              <a:t>Aangeraden: 2.x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Interessante Joomla websites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413" cy="4852988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nl-NL" altLang="nl-NL">
                <a:hlinkClick r:id="rId2"/>
              </a:rPr>
              <a:t>http://www.dutchjoomla.org</a:t>
            </a:r>
            <a:r>
              <a:rPr lang="nl-NL" altLang="nl-NL"/>
              <a:t> (NL portal)</a:t>
            </a:r>
          </a:p>
          <a:p>
            <a:pPr marL="609600" indent="-609600">
              <a:buFontTx/>
              <a:buAutoNum type="arabicPeriod"/>
            </a:pPr>
            <a:r>
              <a:rPr lang="nl-NL" altLang="nl-NL">
                <a:hlinkClick r:id="rId3"/>
              </a:rPr>
              <a:t>http://Extensions.joomla.org</a:t>
            </a:r>
            <a:r>
              <a:rPr lang="nl-NL" altLang="nl-NL"/>
              <a:t> (uitbreidingen)</a:t>
            </a:r>
          </a:p>
          <a:p>
            <a:pPr marL="609600" indent="-609600">
              <a:buFontTx/>
              <a:buAutoNum type="arabicPeriod"/>
            </a:pPr>
            <a:r>
              <a:rPr lang="nl-NL" altLang="nl-NL">
                <a:hlinkClick r:id="rId4"/>
              </a:rPr>
              <a:t>http://forum.dutchjoomla.org/</a:t>
            </a:r>
            <a:r>
              <a:rPr lang="nl-NL" altLang="nl-NL"/>
              <a:t> (NL forum)</a:t>
            </a:r>
          </a:p>
          <a:p>
            <a:pPr marL="609600" indent="-609600">
              <a:buFontTx/>
              <a:buAutoNum type="arabicPeriod"/>
            </a:pPr>
            <a:r>
              <a:rPr lang="nl-NL" altLang="nl-NL">
                <a:hlinkClick r:id="rId5"/>
              </a:rPr>
              <a:t>http://www.joomlaos.de/</a:t>
            </a:r>
            <a:r>
              <a:rPr lang="nl-NL" altLang="nl-NL"/>
              <a:t> (vb-templates)</a:t>
            </a:r>
          </a:p>
          <a:p>
            <a:pPr marL="609600" indent="-609600">
              <a:buFontTx/>
              <a:buAutoNum type="arabicPeriod"/>
            </a:pPr>
            <a:r>
              <a:rPr lang="nl-NL" altLang="nl-NL">
                <a:hlinkClick r:id="rId6"/>
              </a:rPr>
              <a:t>http://www.joomlatutorials.com</a:t>
            </a:r>
            <a:r>
              <a:rPr lang="nl-NL" altLang="nl-NL"/>
              <a:t> (uitleg)</a:t>
            </a:r>
          </a:p>
          <a:p>
            <a:pPr marL="609600" indent="-609600">
              <a:buFontTx/>
              <a:buAutoNum type="arabicPeriod"/>
            </a:pPr>
            <a:r>
              <a:rPr lang="nl-NL" altLang="nl-NL">
                <a:hlinkClick r:id="rId7"/>
              </a:rPr>
              <a:t>http://wiki.dutchjoomla.org</a:t>
            </a:r>
            <a:r>
              <a:rPr lang="nl-NL" altLang="nl-NL"/>
              <a:t> (uitleg)</a:t>
            </a:r>
          </a:p>
          <a:p>
            <a:pPr marL="609600" indent="-609600">
              <a:buFontTx/>
              <a:buAutoNum type="arabicPeriod"/>
            </a:pPr>
            <a:endParaRPr lang="nl-NL" alt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XAMPP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Joomla op eigen PC:</a:t>
            </a:r>
          </a:p>
          <a:p>
            <a:r>
              <a:rPr lang="nl-NL" altLang="nl-NL"/>
              <a:t>XAMPP</a:t>
            </a:r>
          </a:p>
          <a:p>
            <a:r>
              <a:rPr lang="nl-NL" altLang="nl-NL"/>
              <a:t>Demo lokale installatie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Inhoud Joomla-lezing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Wat is Joomla</a:t>
            </a:r>
          </a:p>
          <a:p>
            <a:r>
              <a:rPr lang="nl-NL" altLang="nl-NL"/>
              <a:t>Mogelijkheden Joomla</a:t>
            </a:r>
          </a:p>
          <a:p>
            <a:r>
              <a:rPr lang="nl-NL" altLang="nl-NL"/>
              <a:t>Voorbeelden Joomlasites over Genealogie</a:t>
            </a:r>
          </a:p>
          <a:p>
            <a:r>
              <a:rPr lang="nl-NL" altLang="nl-NL"/>
              <a:t>Opbouw Joomla</a:t>
            </a:r>
          </a:p>
          <a:p>
            <a:r>
              <a:rPr lang="nl-NL" altLang="nl-NL"/>
              <a:t>Uitleg over onderdelen van Joomla</a:t>
            </a:r>
          </a:p>
          <a:p>
            <a:r>
              <a:rPr lang="nl-NL" altLang="nl-NL"/>
              <a:t>Systeemvereisten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Inhoud workshop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Lokale installatie XAMPP en Joomla</a:t>
            </a:r>
          </a:p>
          <a:p>
            <a:r>
              <a:rPr lang="nl-NL" altLang="nl-NL"/>
              <a:t>Artikelen maken</a:t>
            </a:r>
          </a:p>
          <a:p>
            <a:r>
              <a:rPr lang="nl-NL" altLang="nl-NL"/>
              <a:t>Menu-items maken</a:t>
            </a:r>
          </a:p>
          <a:p>
            <a:r>
              <a:rPr lang="nl-NL" altLang="nl-NL"/>
              <a:t>Componenten en/of modules aanpassen</a:t>
            </a:r>
          </a:p>
          <a:p>
            <a:r>
              <a:rPr lang="nl-NL" altLang="nl-NL"/>
              <a:t>Evt extra CMP’s opzoeken en installeren</a:t>
            </a:r>
          </a:p>
          <a:p>
            <a:endParaRPr lang="nl-NL" altLang="nl-N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Wat is Joomla?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Joomla is een Open Source CMS. </a:t>
            </a:r>
          </a:p>
          <a:p>
            <a:r>
              <a:rPr lang="nl-NL" altLang="nl-NL"/>
              <a:t>Swahili (jumla) voor ‘Allen tezamen’</a:t>
            </a:r>
          </a:p>
          <a:p>
            <a:r>
              <a:rPr lang="nl-NL" altLang="nl-NL"/>
              <a:t>Eenvoudig te installeren en onderhouden</a:t>
            </a:r>
          </a:p>
          <a:p>
            <a:r>
              <a:rPr lang="nl-NL" altLang="nl-NL"/>
              <a:t>Voortgekomen uit Mambo</a:t>
            </a:r>
          </a:p>
          <a:p>
            <a:r>
              <a:rPr lang="nl-NL" altLang="nl-NL"/>
              <a:t>Nieuwe versie 1.5.x</a:t>
            </a:r>
          </a:p>
          <a:p>
            <a:endParaRPr lang="nl-NL" alt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Mogelijkheden Joomla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Wat kun je nu eigenlijk met Joomla:</a:t>
            </a:r>
          </a:p>
          <a:p>
            <a:pPr lvl="1"/>
            <a:r>
              <a:rPr lang="nl-NL" altLang="nl-NL"/>
              <a:t>Eenvoudig een website maken en beheren</a:t>
            </a:r>
          </a:p>
          <a:p>
            <a:pPr lvl="1"/>
            <a:r>
              <a:rPr lang="nl-NL" altLang="nl-NL"/>
              <a:t>Zelf informatie toevoegen (voor- en achterkant)</a:t>
            </a:r>
          </a:p>
          <a:p>
            <a:pPr lvl="1"/>
            <a:r>
              <a:rPr lang="nl-NL" altLang="nl-NL"/>
              <a:t>Anderen informatie laten toevoegen (afh. van autorisatie)</a:t>
            </a:r>
          </a:p>
          <a:p>
            <a:pPr lvl="1"/>
            <a:r>
              <a:rPr lang="nl-NL" altLang="nl-NL"/>
              <a:t>Kant en klare uitbreidingen integreren (zonder php-kennis)</a:t>
            </a:r>
          </a:p>
          <a:p>
            <a:endParaRPr lang="nl-NL" alt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nl-NL" altLang="nl-NL"/>
              <a:t>Voorbeelden Genealogiesites</a:t>
            </a:r>
          </a:p>
        </p:txBody>
      </p:sp>
      <p:pic>
        <p:nvPicPr>
          <p:cNvPr id="8210" name="Picture 18">
            <a:hlinkClick r:id="rId2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63675" y="3938588"/>
            <a:ext cx="6207125" cy="2441575"/>
          </a:xfrm>
        </p:spPr>
      </p:pic>
      <p:pic>
        <p:nvPicPr>
          <p:cNvPr id="8211" name="Picture 19">
            <a:hlinkClick r:id="rId4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557338"/>
            <a:ext cx="4038600" cy="2185987"/>
          </a:xfrm>
        </p:spPr>
      </p:pic>
      <p:pic>
        <p:nvPicPr>
          <p:cNvPr id="8213" name="Picture 21">
            <a:hlinkClick r:id="rId6"/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557338"/>
            <a:ext cx="4038600" cy="2187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Presentatie Joomla HCC!genealogie: 23 februari 2008</a:t>
            </a:r>
          </a:p>
        </p:txBody>
      </p:sp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2771775" y="2420938"/>
            <a:ext cx="3744913" cy="3024187"/>
            <a:chOff x="1746" y="1525"/>
            <a:chExt cx="2359" cy="1905"/>
          </a:xfrm>
        </p:grpSpPr>
        <p:cxnSp>
          <p:nvCxnSpPr>
            <p:cNvPr id="32771" name="AutoShape 3"/>
            <p:cNvCxnSpPr>
              <a:cxnSpLocks noChangeShapeType="1"/>
              <a:stCxn id="32775" idx="0"/>
              <a:endCxn id="32776" idx="2"/>
            </p:cNvCxnSpPr>
            <p:nvPr/>
          </p:nvCxnSpPr>
          <p:spPr bwMode="auto">
            <a:xfrm flipV="1">
              <a:off x="2880" y="1525"/>
              <a:ext cx="0" cy="190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772" name="AutoShape 4"/>
            <p:cNvCxnSpPr>
              <a:cxnSpLocks noChangeShapeType="1"/>
            </p:cNvCxnSpPr>
            <p:nvPr/>
          </p:nvCxnSpPr>
          <p:spPr bwMode="auto">
            <a:xfrm flipV="1">
              <a:off x="1746" y="1525"/>
              <a:ext cx="0" cy="190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773" name="AutoShape 5"/>
            <p:cNvCxnSpPr>
              <a:cxnSpLocks noChangeShapeType="1"/>
            </p:cNvCxnSpPr>
            <p:nvPr/>
          </p:nvCxnSpPr>
          <p:spPr bwMode="auto">
            <a:xfrm flipV="1">
              <a:off x="4105" y="1525"/>
              <a:ext cx="0" cy="190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27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Opbouw Joomla</a:t>
            </a:r>
          </a:p>
        </p:txBody>
      </p:sp>
      <p:sp>
        <p:nvSpPr>
          <p:cNvPr id="32775" name="AutoShape 7"/>
          <p:cNvSpPr>
            <a:spLocks noChangeArrowheads="1"/>
          </p:cNvSpPr>
          <p:nvPr/>
        </p:nvSpPr>
        <p:spPr bwMode="auto">
          <a:xfrm>
            <a:off x="1763713" y="5445125"/>
            <a:ext cx="5616575" cy="86360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/>
              <a:t>Database met gegevens/inhoud</a:t>
            </a:r>
          </a:p>
        </p:txBody>
      </p:sp>
      <p:sp>
        <p:nvSpPr>
          <p:cNvPr id="32776" name="AutoShape 8"/>
          <p:cNvSpPr>
            <a:spLocks noChangeArrowheads="1"/>
          </p:cNvSpPr>
          <p:nvPr/>
        </p:nvSpPr>
        <p:spPr bwMode="auto">
          <a:xfrm>
            <a:off x="1763713" y="1557338"/>
            <a:ext cx="5616575" cy="86360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/>
              <a:t>Voorkant website</a:t>
            </a:r>
          </a:p>
        </p:txBody>
      </p:sp>
      <p:sp>
        <p:nvSpPr>
          <p:cNvPr id="32777" name="AutoShape 9"/>
          <p:cNvSpPr>
            <a:spLocks noChangeArrowheads="1"/>
          </p:cNvSpPr>
          <p:nvPr/>
        </p:nvSpPr>
        <p:spPr bwMode="auto">
          <a:xfrm>
            <a:off x="1781175" y="4294188"/>
            <a:ext cx="1638300" cy="503237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/>
              <a:t>module</a:t>
            </a:r>
          </a:p>
        </p:txBody>
      </p:sp>
      <p:sp>
        <p:nvSpPr>
          <p:cNvPr id="32778" name="AutoShape 10"/>
          <p:cNvSpPr>
            <a:spLocks noChangeArrowheads="1"/>
          </p:cNvSpPr>
          <p:nvPr/>
        </p:nvSpPr>
        <p:spPr bwMode="auto">
          <a:xfrm>
            <a:off x="3746500" y="4294188"/>
            <a:ext cx="1638300" cy="503237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/>
              <a:t>component</a:t>
            </a:r>
          </a:p>
        </p:txBody>
      </p:sp>
      <p:sp>
        <p:nvSpPr>
          <p:cNvPr id="32779" name="AutoShape 11"/>
          <p:cNvSpPr>
            <a:spLocks noChangeArrowheads="1"/>
          </p:cNvSpPr>
          <p:nvPr/>
        </p:nvSpPr>
        <p:spPr bwMode="auto">
          <a:xfrm>
            <a:off x="5713413" y="4294188"/>
            <a:ext cx="1638300" cy="503237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/>
              <a:t>plugin</a:t>
            </a:r>
          </a:p>
        </p:txBody>
      </p:sp>
      <p:sp>
        <p:nvSpPr>
          <p:cNvPr id="32780" name="AutoShape 12"/>
          <p:cNvSpPr>
            <a:spLocks noChangeArrowheads="1"/>
          </p:cNvSpPr>
          <p:nvPr/>
        </p:nvSpPr>
        <p:spPr bwMode="auto">
          <a:xfrm>
            <a:off x="1763713" y="2852738"/>
            <a:ext cx="5616575" cy="86360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/>
              <a:t>Template (uiterlijk van site)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7" grpId="0" animBg="1"/>
      <p:bldP spid="32778" grpId="0" animBg="1"/>
      <p:bldP spid="32779" grpId="0" animBg="1"/>
      <p:bldP spid="3278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Component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nl-NL" altLang="nl-NL"/>
              <a:t>Programma’s die je website aanvullende mogelijkheden bieden.</a:t>
            </a:r>
          </a:p>
          <a:p>
            <a:pPr>
              <a:lnSpc>
                <a:spcPct val="90000"/>
              </a:lnSpc>
            </a:pPr>
            <a:r>
              <a:rPr lang="nl-NL" altLang="nl-NL"/>
              <a:t>Bijv:</a:t>
            </a:r>
          </a:p>
          <a:p>
            <a:pPr lvl="1">
              <a:lnSpc>
                <a:spcPct val="90000"/>
              </a:lnSpc>
            </a:pPr>
            <a:r>
              <a:rPr lang="nl-NL" altLang="nl-NL"/>
              <a:t>Gastenboek</a:t>
            </a:r>
          </a:p>
          <a:p>
            <a:pPr lvl="1">
              <a:lnSpc>
                <a:spcPct val="90000"/>
              </a:lnSpc>
            </a:pPr>
            <a:r>
              <a:rPr lang="nl-NL" altLang="nl-NL"/>
              <a:t>Fotoalbum</a:t>
            </a:r>
          </a:p>
          <a:p>
            <a:pPr lvl="1">
              <a:lnSpc>
                <a:spcPct val="90000"/>
              </a:lnSpc>
            </a:pPr>
            <a:r>
              <a:rPr lang="nl-NL" altLang="nl-NL"/>
              <a:t>Forum </a:t>
            </a:r>
          </a:p>
          <a:p>
            <a:pPr lvl="1">
              <a:lnSpc>
                <a:spcPct val="90000"/>
              </a:lnSpc>
            </a:pPr>
            <a:r>
              <a:rPr lang="nl-NL" altLang="nl-NL"/>
              <a:t>Phpgedview</a:t>
            </a:r>
          </a:p>
          <a:p>
            <a:pPr>
              <a:lnSpc>
                <a:spcPct val="90000"/>
              </a:lnSpc>
            </a:pPr>
            <a:r>
              <a:rPr lang="nl-NL" altLang="nl-NL"/>
              <a:t>Geschreven in php</a:t>
            </a:r>
          </a:p>
          <a:p>
            <a:pPr>
              <a:lnSpc>
                <a:spcPct val="90000"/>
              </a:lnSpc>
            </a:pPr>
            <a:r>
              <a:rPr lang="nl-NL" altLang="nl-NL"/>
              <a:t>Open source, aanvullingen op web: </a:t>
            </a:r>
            <a:r>
              <a:rPr lang="nl-NL" altLang="nl-NL">
                <a:hlinkClick r:id="rId2"/>
              </a:rPr>
              <a:t>http://extensions.joomla.org</a:t>
            </a:r>
            <a:r>
              <a:rPr lang="nl-NL" altLang="nl-NL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Presentatie Joomla HCC!genealogie: 23 februari 2008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Module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NL" altLang="nl-NL"/>
              <a:t>Blokken die informatie weergeven op de site (naast je eigen inhoud), bijv:</a:t>
            </a:r>
          </a:p>
          <a:p>
            <a:pPr lvl="1">
              <a:lnSpc>
                <a:spcPct val="90000"/>
              </a:lnSpc>
            </a:pPr>
            <a:r>
              <a:rPr lang="nl-NL" altLang="nl-NL"/>
              <a:t>Het menu</a:t>
            </a:r>
          </a:p>
          <a:p>
            <a:pPr lvl="1">
              <a:lnSpc>
                <a:spcPct val="90000"/>
              </a:lnSpc>
            </a:pPr>
            <a:r>
              <a:rPr lang="nl-NL" altLang="nl-NL"/>
              <a:t>Info van Nu.nl </a:t>
            </a:r>
          </a:p>
          <a:p>
            <a:pPr lvl="1">
              <a:lnSpc>
                <a:spcPct val="90000"/>
              </a:lnSpc>
            </a:pPr>
            <a:r>
              <a:rPr lang="nl-NL" altLang="nl-NL"/>
              <a:t>Tonen van willekeurige foto’s uit fotoalbum </a:t>
            </a:r>
          </a:p>
          <a:p>
            <a:pPr lvl="1">
              <a:lnSpc>
                <a:spcPct val="90000"/>
              </a:lnSpc>
            </a:pPr>
            <a:r>
              <a:rPr lang="nl-NL" altLang="nl-NL"/>
              <a:t>Weergeven van inhoud uit ‘components’</a:t>
            </a:r>
          </a:p>
          <a:p>
            <a:pPr lvl="1">
              <a:lnSpc>
                <a:spcPct val="90000"/>
              </a:lnSpc>
            </a:pPr>
            <a:r>
              <a:rPr lang="nl-NL" altLang="nl-NL"/>
              <a:t>Kalenders</a:t>
            </a:r>
          </a:p>
          <a:p>
            <a:pPr>
              <a:lnSpc>
                <a:spcPct val="90000"/>
              </a:lnSpc>
            </a:pPr>
            <a:r>
              <a:rPr lang="nl-NL" altLang="nl-NL"/>
              <a:t>Is standaard zichtbaar, zonder dat het aangeroepen wordt (meestal zijkant).</a:t>
            </a:r>
          </a:p>
          <a:p>
            <a:pPr lvl="1">
              <a:lnSpc>
                <a:spcPct val="90000"/>
              </a:lnSpc>
            </a:pPr>
            <a:endParaRPr lang="nl-NL" alt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altLang="nl-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altLang="nl-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1013</TotalTime>
  <Words>455</Words>
  <Application>Microsoft Office PowerPoint</Application>
  <PresentationFormat>Diavoorstelling (4:3)</PresentationFormat>
  <Paragraphs>110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Standaardontwerp</vt:lpstr>
      <vt:lpstr>HCC!Genealogie</vt:lpstr>
      <vt:lpstr>Inhoud Joomla-lezing</vt:lpstr>
      <vt:lpstr>Inhoud workshop</vt:lpstr>
      <vt:lpstr>Wat is Joomla?</vt:lpstr>
      <vt:lpstr>Mogelijkheden Joomla</vt:lpstr>
      <vt:lpstr>Voorbeelden Genealogiesites</vt:lpstr>
      <vt:lpstr>Opbouw Joomla</vt:lpstr>
      <vt:lpstr>Component</vt:lpstr>
      <vt:lpstr>Module</vt:lpstr>
      <vt:lpstr>Plugin</vt:lpstr>
      <vt:lpstr>Opbouw Joomla</vt:lpstr>
      <vt:lpstr>Info op site tonen</vt:lpstr>
      <vt:lpstr>Systeem-/servereisen</vt:lpstr>
      <vt:lpstr>Interessante Joomla websites</vt:lpstr>
      <vt:lpstr>XAMPP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HCC-deventer</dc:title>
  <dc:creator>Blijleven</dc:creator>
  <cp:lastModifiedBy>arievanherk</cp:lastModifiedBy>
  <cp:revision>61</cp:revision>
  <dcterms:created xsi:type="dcterms:W3CDTF">2006-10-13T10:55:38Z</dcterms:created>
  <dcterms:modified xsi:type="dcterms:W3CDTF">2015-12-12T17:09:32Z</dcterms:modified>
</cp:coreProperties>
</file>