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1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4" d="100"/>
          <a:sy n="114" d="100"/>
        </p:scale>
        <p:origin x="-1458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9461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312863" y="1027113"/>
            <a:ext cx="4927600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19700" cy="4100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</p:spTree>
    <p:extLst>
      <p:ext uri="{BB962C8B-B14F-4D97-AF65-F5344CB8AC3E}">
        <p14:creationId xmlns:p14="http://schemas.microsoft.com/office/powerpoint/2010/main" val="169168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29187" cy="36957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011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69988" y="5086350"/>
            <a:ext cx="5221287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ADB83-F86E-4307-A75D-670BD145F33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909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CA3E5-7D92-4CC1-B7B1-0C4F656D248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40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5812" cy="470693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70693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FA1F2-06D8-4477-9A9F-D0FE3C5D493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36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313B9-5199-4D13-8BCB-D2C83ECFB9E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074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B226D-D9B4-4261-8E61-0EF282AAB5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2318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3D7B4-194D-49FC-9068-A86A0C9CF91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590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B553D-56A7-4571-BDBD-BAA773EB8F8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724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7874E-1584-416E-B739-6F97BAFDE6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9839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FE67E-4F37-46A3-8BD7-9CDC803FE20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9530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C67D5-7D00-4CF9-9270-E04CDD24C95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266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CAA7C-2836-44E3-9F7F-45979A527D4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253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55444-B3DF-4DA3-8AC1-D2EFF7CB210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585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71616-3AA0-4745-86F2-0E37BB4B073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4877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5C704-2E70-4D4D-BC21-CF7CF40251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48106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5812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9FEAB-8781-4464-9DE0-E85388BA38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9785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32763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721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42762450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4287" cy="4313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06588"/>
            <a:ext cx="3825875" cy="4313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92020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9519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7634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47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0F69B-CB69-48FD-AEC0-D17B00446F2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39220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551304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0910159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9244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24625" y="447675"/>
            <a:ext cx="1949450" cy="57721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71513" y="447675"/>
            <a:ext cx="5700712" cy="57721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2389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9B3B-B6D2-4D94-8649-D1B596BB58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764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60EF0-CAA0-4FC6-B15C-0C54196D4C5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265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45D26-C103-49A2-A1CB-A561F4F1382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02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4C9FC-1104-4C49-9AF4-037BFD483CE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35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3E138-A0DF-48F4-B63E-946264C89DD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65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DCC9E-43CB-4EE3-AFF2-9B10C139AB8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113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365125" cy="68548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5588" y="5048250"/>
            <a:ext cx="73025" cy="1690688"/>
          </a:xfrm>
          <a:prstGeom prst="rect">
            <a:avLst/>
          </a:prstGeom>
          <a:solidFill>
            <a:srgbClr val="EA157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5588" y="4797425"/>
            <a:ext cx="73025" cy="228600"/>
          </a:xfrm>
          <a:prstGeom prst="rect">
            <a:avLst/>
          </a:prstGeom>
          <a:solidFill>
            <a:srgbClr val="FEB80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55588" y="4637088"/>
            <a:ext cx="73025" cy="136525"/>
          </a:xfrm>
          <a:prstGeom prst="rect">
            <a:avLst/>
          </a:prstGeom>
          <a:solidFill>
            <a:srgbClr val="4E5B6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55588" y="4541838"/>
            <a:ext cx="73025" cy="73025"/>
          </a:xfrm>
          <a:prstGeom prst="rect">
            <a:avLst/>
          </a:prstGeom>
          <a:solidFill>
            <a:srgbClr val="EA157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68288" y="681038"/>
            <a:ext cx="26987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681038"/>
            <a:ext cx="7938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6477000" y="6416675"/>
            <a:ext cx="2127250" cy="392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9144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416675"/>
            <a:ext cx="450850" cy="392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9144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31C7FC0-CDD0-4120-81E7-78337001856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365125" cy="68548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268288" y="681038"/>
            <a:ext cx="26987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681038"/>
            <a:ext cx="7938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4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4343400"/>
            <a:ext cx="776605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9144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Klik om de opmaak van de titeltekst te bewerken</a:t>
            </a:r>
          </a:p>
        </p:txBody>
      </p:sp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255588" y="5048250"/>
            <a:ext cx="73025" cy="1690688"/>
          </a:xfrm>
          <a:prstGeom prst="rect">
            <a:avLst/>
          </a:prstGeom>
          <a:solidFill>
            <a:srgbClr val="EA157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255588" y="4797425"/>
            <a:ext cx="73025" cy="228600"/>
          </a:xfrm>
          <a:prstGeom prst="rect">
            <a:avLst/>
          </a:prstGeom>
          <a:solidFill>
            <a:srgbClr val="FEB80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255588" y="4637088"/>
            <a:ext cx="73025" cy="136525"/>
          </a:xfrm>
          <a:prstGeom prst="rect">
            <a:avLst/>
          </a:prstGeom>
          <a:solidFill>
            <a:srgbClr val="4E5B6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255588" y="4541838"/>
            <a:ext cx="73025" cy="73025"/>
          </a:xfrm>
          <a:prstGeom prst="rect">
            <a:avLst/>
          </a:prstGeom>
          <a:solidFill>
            <a:srgbClr val="EA157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4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Klik om de opmaak van de overzichtstekst te bewerken</a:t>
            </a:r>
          </a:p>
          <a:p>
            <a:pPr lvl="1"/>
            <a:r>
              <a:rPr lang="en-GB" altLang="nl-NL" smtClean="0"/>
              <a:t>Tweede overzichtsniveau</a:t>
            </a:r>
          </a:p>
          <a:p>
            <a:pPr lvl="2"/>
            <a:r>
              <a:rPr lang="en-GB" altLang="nl-NL" smtClean="0"/>
              <a:t>Derde overzichtsniveau</a:t>
            </a:r>
          </a:p>
          <a:p>
            <a:pPr lvl="3"/>
            <a:r>
              <a:rPr lang="en-GB" altLang="nl-NL" smtClean="0"/>
              <a:t>Vierde overzichtsniveau</a:t>
            </a:r>
          </a:p>
          <a:p>
            <a:pPr lvl="4"/>
            <a:r>
              <a:rPr lang="en-GB" altLang="nl-NL" smtClean="0"/>
              <a:t>Vijfde overzichtsniveau</a:t>
            </a:r>
          </a:p>
          <a:p>
            <a:pPr lvl="4"/>
            <a:r>
              <a:rPr lang="en-GB" altLang="nl-NL" smtClean="0"/>
              <a:t>Zesde overzichtsniveau</a:t>
            </a:r>
          </a:p>
          <a:p>
            <a:pPr lvl="4"/>
            <a:r>
              <a:rPr lang="en-GB" altLang="nl-NL" smtClean="0"/>
              <a:t>Zevende overzichtsniveau</a:t>
            </a:r>
          </a:p>
          <a:p>
            <a:pPr lvl="4"/>
            <a:r>
              <a:rPr lang="en-GB" altLang="nl-NL" smtClean="0"/>
              <a:t>Achtste overzichtsniveau</a:t>
            </a:r>
          </a:p>
          <a:p>
            <a:pPr lvl="4"/>
            <a:r>
              <a:rPr lang="en-GB" altLang="nl-NL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365125" cy="68548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55588" y="5048250"/>
            <a:ext cx="73025" cy="1690688"/>
          </a:xfrm>
          <a:prstGeom prst="rect">
            <a:avLst/>
          </a:prstGeom>
          <a:solidFill>
            <a:srgbClr val="EA157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55588" y="4797425"/>
            <a:ext cx="73025" cy="228600"/>
          </a:xfrm>
          <a:prstGeom prst="rect">
            <a:avLst/>
          </a:prstGeom>
          <a:solidFill>
            <a:srgbClr val="FEB80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55588" y="4637088"/>
            <a:ext cx="73025" cy="136525"/>
          </a:xfrm>
          <a:prstGeom prst="rect">
            <a:avLst/>
          </a:prstGeom>
          <a:solidFill>
            <a:srgbClr val="4E5B6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55588" y="4541838"/>
            <a:ext cx="73025" cy="73025"/>
          </a:xfrm>
          <a:prstGeom prst="rect">
            <a:avLst/>
          </a:prstGeom>
          <a:solidFill>
            <a:srgbClr val="EA157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68288" y="681038"/>
            <a:ext cx="26987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50825" y="681038"/>
            <a:ext cx="7938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6477000" y="6416675"/>
            <a:ext cx="2127250" cy="503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91440" rIns="90000" bIns="468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 smtClean="0">
                <a:solidFill>
                  <a:srgbClr val="FFFFFF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r>
              <a:rPr lang="nl-NL"/>
              <a:t>8-02-11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416675"/>
            <a:ext cx="450850" cy="50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91440" rIns="90000" bIns="468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 smtClean="0">
                <a:solidFill>
                  <a:srgbClr val="FFFFFF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fld id="{2FEA513D-C1A5-44BE-A795-4CD7D841B7E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062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325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Klik om de opmaak van de titeltekst te bewerken</a:t>
            </a:r>
          </a:p>
        </p:txBody>
      </p:sp>
      <p:sp>
        <p:nvSpPr>
          <p:cNvPr id="2063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Klik om de opmaak van de overzichtstekst te bewerken</a:t>
            </a:r>
          </a:p>
          <a:p>
            <a:pPr lvl="1"/>
            <a:r>
              <a:rPr lang="en-GB" altLang="nl-NL" smtClean="0"/>
              <a:t>Tweede overzichtsniveau</a:t>
            </a:r>
          </a:p>
          <a:p>
            <a:pPr lvl="2"/>
            <a:r>
              <a:rPr lang="en-GB" altLang="nl-NL" smtClean="0"/>
              <a:t>Derde overzichtsniveau</a:t>
            </a:r>
          </a:p>
          <a:p>
            <a:pPr lvl="3"/>
            <a:r>
              <a:rPr lang="en-GB" altLang="nl-NL" smtClean="0"/>
              <a:t>Vierde overzichtsniveau</a:t>
            </a:r>
          </a:p>
          <a:p>
            <a:pPr lvl="4"/>
            <a:r>
              <a:rPr lang="en-GB" altLang="nl-NL" smtClean="0"/>
              <a:t>Vijfde overzichtsniveau</a:t>
            </a:r>
          </a:p>
          <a:p>
            <a:pPr lvl="4"/>
            <a:r>
              <a:rPr lang="en-GB" altLang="nl-NL" smtClean="0"/>
              <a:t>Zesde overzichtsniveau</a:t>
            </a:r>
          </a:p>
          <a:p>
            <a:pPr lvl="4"/>
            <a:r>
              <a:rPr lang="en-GB" altLang="nl-NL" smtClean="0"/>
              <a:t>Zevende overzichtsniveau</a:t>
            </a:r>
          </a:p>
          <a:p>
            <a:pPr lvl="4"/>
            <a:r>
              <a:rPr lang="en-GB" altLang="nl-NL" smtClean="0"/>
              <a:t>Achtste overzichtsniveau</a:t>
            </a:r>
          </a:p>
          <a:p>
            <a:pPr lvl="4"/>
            <a:r>
              <a:rPr lang="en-GB" altLang="nl-NL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Corbel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368300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447675"/>
            <a:ext cx="7802562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Klik om de opmaak van de titeltekst te bewerken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802562" cy="431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Klik om de opmaak van de overzichtstekst te bewerken</a:t>
            </a:r>
          </a:p>
          <a:p>
            <a:pPr lvl="1"/>
            <a:r>
              <a:rPr lang="en-GB" altLang="nl-NL" smtClean="0"/>
              <a:t>Tweede overzichtsniveau</a:t>
            </a:r>
          </a:p>
          <a:p>
            <a:pPr lvl="2"/>
            <a:r>
              <a:rPr lang="en-GB" altLang="nl-NL" smtClean="0"/>
              <a:t>Derde overzichtsniveau</a:t>
            </a:r>
          </a:p>
          <a:p>
            <a:pPr lvl="3"/>
            <a:r>
              <a:rPr lang="en-GB" altLang="nl-NL" smtClean="0"/>
              <a:t>Vierde overzichtsniveau</a:t>
            </a:r>
          </a:p>
          <a:p>
            <a:pPr lvl="4"/>
            <a:r>
              <a:rPr lang="en-GB" altLang="nl-NL" smtClean="0"/>
              <a:t>Vijfde overzichtsniveau</a:t>
            </a:r>
          </a:p>
          <a:p>
            <a:pPr lvl="4"/>
            <a:r>
              <a:rPr lang="en-GB" altLang="nl-NL" smtClean="0"/>
              <a:t>Zesde overzichtsniveau</a:t>
            </a:r>
          </a:p>
          <a:p>
            <a:pPr lvl="4"/>
            <a:r>
              <a:rPr lang="en-GB" altLang="nl-NL" smtClean="0"/>
              <a:t>Zevende overzichtsniveau</a:t>
            </a:r>
          </a:p>
          <a:p>
            <a:pPr lvl="4"/>
            <a:r>
              <a:rPr lang="en-GB" altLang="nl-NL" smtClean="0"/>
              <a:t>Achtste overzichtsniveau</a:t>
            </a:r>
          </a:p>
          <a:p>
            <a:pPr lvl="4"/>
            <a:r>
              <a:rPr lang="en-GB" altLang="nl-NL" smtClean="0"/>
              <a:t>Negende overzichtsniveau</a:t>
            </a: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Calibri" pitchFamily="32" charset="0"/>
          <a:ea typeface="SimSun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Calibri" pitchFamily="32" charset="0"/>
          <a:ea typeface="SimSun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Calibri" pitchFamily="32" charset="0"/>
          <a:ea typeface="SimSun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Calibri" pitchFamily="32" charset="0"/>
          <a:ea typeface="SimSun" charset="-122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Calibri" pitchFamily="32" charset="0"/>
          <a:ea typeface="SimSun" charset="-122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Calibri" pitchFamily="32" charset="0"/>
          <a:ea typeface="SimSun" charset="-122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Calibri" pitchFamily="32" charset="0"/>
          <a:ea typeface="SimSun" charset="-122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Calibri" pitchFamily="32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nepc.nl/vista/gebruikersaccountbeheer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nl.wikipedia.org/wiki/Gebruikersaccountbeheer%20" TargetMode="External"/><Relationship Id="rId5" Type="http://schemas.openxmlformats.org/officeDocument/2006/relationships/hyperlink" Target="http://windows.microsoft.com/nl-NL/windows7/products/features/user-account-control" TargetMode="External"/><Relationship Id="rId4" Type="http://schemas.openxmlformats.org/officeDocument/2006/relationships/hyperlink" Target="http://windows.microsoft.com/nl-NL/windows-vista/What-is-User-Account-Contro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ousecall.trendmicro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teadvisor.co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surfright.nl/nl/" TargetMode="External"/><Relationship Id="rId5" Type="http://schemas.openxmlformats.org/officeDocument/2006/relationships/hyperlink" Target="http://www.yahoo.com/" TargetMode="External"/><Relationship Id="rId4" Type="http://schemas.openxmlformats.org/officeDocument/2006/relationships/hyperlink" Target="http://www.google.nl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indows.microsoft.com/nl-NL/windows7/products/features/windows-firewall" TargetMode="External"/><Relationship Id="rId5" Type="http://schemas.openxmlformats.org/officeDocument/2006/relationships/hyperlink" Target="http://nl.wikipedia.org/wiki/Firewall" TargetMode="External"/><Relationship Id="rId4" Type="http://schemas.openxmlformats.org/officeDocument/2006/relationships/hyperlink" Target="http://personalfirewall.comodo.com/free-download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avira.com/en/avira-free-antiviru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avast.com/nl-nl/free-antivirus-download" TargetMode="External"/><Relationship Id="rId5" Type="http://schemas.openxmlformats.org/officeDocument/2006/relationships/hyperlink" Target="http://free.avg.com/nl-nl/startpagina" TargetMode="External"/><Relationship Id="rId4" Type="http://schemas.openxmlformats.org/officeDocument/2006/relationships/hyperlink" Target="http://www.microsoft.com/security_essential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riform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68313" y="360363"/>
            <a:ext cx="8531225" cy="1187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tIns="9144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4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Beveiliging van de computer</a:t>
            </a: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079500" y="1800225"/>
            <a:ext cx="72691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9144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ts val="575"/>
              </a:spcAft>
              <a:buFont typeface="Arial" charset="0"/>
              <a:buChar char="•"/>
            </a:pPr>
            <a:r>
              <a:rPr lang="nl-NL" altLang="nl-NL" sz="3200">
                <a:solidFill>
                  <a:srgbClr val="94006B"/>
                </a:solidFill>
                <a:latin typeface="Corbel" charset="0"/>
              </a:rPr>
              <a:t>   </a:t>
            </a:r>
            <a:r>
              <a:rPr lang="nl-NL" altLang="nl-NL" sz="3200" b="1">
                <a:solidFill>
                  <a:srgbClr val="94006B"/>
                </a:solidFill>
                <a:latin typeface="Leelawadee" pitchFamily="32" charset="0"/>
              </a:rPr>
              <a:t>firewall</a:t>
            </a:r>
          </a:p>
          <a:p>
            <a:pPr eaLnBrk="1" hangingPunct="1">
              <a:lnSpc>
                <a:spcPct val="100000"/>
              </a:lnSpc>
              <a:spcAft>
                <a:spcPts val="575"/>
              </a:spcAft>
              <a:buFont typeface="Arial" charset="0"/>
              <a:buChar char="•"/>
            </a:pPr>
            <a:r>
              <a:rPr lang="nl-NL" altLang="nl-NL" sz="3200" b="1">
                <a:solidFill>
                  <a:srgbClr val="94006B"/>
                </a:solidFill>
                <a:latin typeface="Leelawadee" pitchFamily="32" charset="0"/>
              </a:rPr>
              <a:t>  anti-virus</a:t>
            </a:r>
          </a:p>
          <a:p>
            <a:pPr eaLnBrk="1" hangingPunct="1">
              <a:lnSpc>
                <a:spcPct val="100000"/>
              </a:lnSpc>
              <a:spcAft>
                <a:spcPts val="575"/>
              </a:spcAft>
              <a:buFont typeface="Arial" charset="0"/>
              <a:buChar char="•"/>
            </a:pPr>
            <a:r>
              <a:rPr lang="nl-NL" altLang="nl-NL" sz="3200" b="1">
                <a:solidFill>
                  <a:srgbClr val="94006B"/>
                </a:solidFill>
                <a:latin typeface="Leelawadee" pitchFamily="32" charset="0"/>
              </a:rPr>
              <a:t>  anti-Spyware</a:t>
            </a:r>
          </a:p>
          <a:p>
            <a:pPr eaLnBrk="1" hangingPunct="1">
              <a:lnSpc>
                <a:spcPct val="100000"/>
              </a:lnSpc>
              <a:spcAft>
                <a:spcPts val="575"/>
              </a:spcAft>
              <a:buFont typeface="Arial" charset="0"/>
              <a:buChar char="•"/>
            </a:pPr>
            <a:r>
              <a:rPr lang="nl-NL" altLang="nl-NL" sz="3200" b="1">
                <a:solidFill>
                  <a:srgbClr val="94006B"/>
                </a:solidFill>
                <a:latin typeface="Leelawadee" pitchFamily="32" charset="0"/>
              </a:rPr>
              <a:t>  spam</a:t>
            </a:r>
          </a:p>
          <a:p>
            <a:pPr eaLnBrk="1" hangingPunct="1">
              <a:lnSpc>
                <a:spcPct val="100000"/>
              </a:lnSpc>
              <a:spcAft>
                <a:spcPts val="575"/>
              </a:spcAft>
              <a:buFont typeface="Arial" charset="0"/>
              <a:buChar char="•"/>
            </a:pPr>
            <a:r>
              <a:rPr lang="nl-NL" altLang="nl-NL" sz="3200" b="1">
                <a:solidFill>
                  <a:srgbClr val="94006B"/>
                </a:solidFill>
                <a:latin typeface="Leelawadee" pitchFamily="32" charset="0"/>
              </a:rPr>
              <a:t>  phishing</a:t>
            </a:r>
          </a:p>
          <a:p>
            <a:pPr eaLnBrk="1" hangingPunct="1">
              <a:lnSpc>
                <a:spcPct val="100000"/>
              </a:lnSpc>
              <a:spcAft>
                <a:spcPts val="575"/>
              </a:spcAft>
              <a:buFont typeface="Arial" charset="0"/>
              <a:buChar char="•"/>
            </a:pPr>
            <a:r>
              <a:rPr lang="nl-NL" altLang="nl-NL" sz="3200" b="1">
                <a:solidFill>
                  <a:srgbClr val="94006B"/>
                </a:solidFill>
                <a:latin typeface="Leelawadee" pitchFamily="32" charset="0"/>
              </a:rPr>
              <a:t>  schoonhouden computer</a:t>
            </a:r>
          </a:p>
          <a:p>
            <a:pPr eaLnBrk="1" hangingPunct="1">
              <a:lnSpc>
                <a:spcPct val="100000"/>
              </a:lnSpc>
              <a:spcAft>
                <a:spcPts val="575"/>
              </a:spcAft>
              <a:buFont typeface="Arial" charset="0"/>
              <a:buChar char="•"/>
            </a:pPr>
            <a:r>
              <a:rPr lang="nl-NL" altLang="nl-NL" sz="3200" b="1">
                <a:solidFill>
                  <a:srgbClr val="94006B"/>
                </a:solidFill>
                <a:latin typeface="Leelawadee" pitchFamily="32" charset="0"/>
              </a:rPr>
              <a:t>  Windows Update</a:t>
            </a:r>
          </a:p>
          <a:p>
            <a:pPr eaLnBrk="1" hangingPunct="1">
              <a:lnSpc>
                <a:spcPct val="100000"/>
              </a:lnSpc>
              <a:buFont typeface="Arial" charset="0"/>
              <a:buChar char="•"/>
            </a:pPr>
            <a:r>
              <a:rPr lang="nl-NL" altLang="nl-NL" sz="3200" b="1">
                <a:solidFill>
                  <a:srgbClr val="94006B"/>
                </a:solidFill>
                <a:latin typeface="Leelawadee" pitchFamily="32" charset="0"/>
              </a:rPr>
              <a:t>  gebruikers account beheer  (UAC)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179388" y="1979613"/>
            <a:ext cx="8459787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nl-NL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140200" y="576263"/>
            <a:ext cx="143986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sites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396875" y="2519363"/>
            <a:ext cx="8640763" cy="28797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nl-NL" altLang="nl-NL" sz="2400" b="1">
                <a:solidFill>
                  <a:srgbClr val="CCCCFF"/>
                </a:solidFill>
                <a:latin typeface="Leelawadee" pitchFamily="32" charset="0"/>
                <a:hlinkClick r:id="rId3"/>
              </a:rPr>
              <a:t>www.schoonepc.nl/vista/gebruikersaccountbeheer.html</a:t>
            </a:r>
          </a:p>
          <a:p>
            <a:pPr eaLnBrk="1">
              <a:buClrTx/>
              <a:buFontTx/>
              <a:buNone/>
            </a:pPr>
            <a:endParaRPr lang="nl-NL" altLang="nl-NL" sz="2400" b="1">
              <a:solidFill>
                <a:srgbClr val="CCCCFF"/>
              </a:solidFill>
              <a:latin typeface="Leelawadee" pitchFamily="32" charset="0"/>
            </a:endParaRPr>
          </a:p>
          <a:p>
            <a:pPr eaLnBrk="1">
              <a:buClrTx/>
              <a:buFontTx/>
              <a:buNone/>
            </a:pPr>
            <a:r>
              <a:rPr lang="nl-NL" altLang="nl-NL" sz="1600" b="1">
                <a:solidFill>
                  <a:srgbClr val="CCCCFF"/>
                </a:solidFill>
                <a:latin typeface="Leelawadee" pitchFamily="32" charset="0"/>
                <a:hlinkClick r:id="rId4"/>
              </a:rPr>
              <a:t>http://windows.microsoft.com/nl-NL/windows-vista/What-is-User-Account-Control</a:t>
            </a:r>
            <a:r>
              <a:rPr lang="nl-NL" altLang="nl-NL" sz="2400" b="1">
                <a:solidFill>
                  <a:srgbClr val="000000"/>
                </a:solidFill>
                <a:latin typeface="Leelawadee" pitchFamily="32" charset="0"/>
              </a:rPr>
              <a:t> </a:t>
            </a:r>
          </a:p>
          <a:p>
            <a:pPr eaLnBrk="1">
              <a:buClrTx/>
              <a:buFontTx/>
              <a:buNone/>
            </a:pPr>
            <a:endParaRPr lang="nl-NL" altLang="nl-NL" sz="3200">
              <a:solidFill>
                <a:srgbClr val="000000"/>
              </a:solidFill>
              <a:latin typeface="Leelawadee" pitchFamily="32" charset="0"/>
            </a:endParaRPr>
          </a:p>
          <a:p>
            <a:pPr eaLnBrk="1">
              <a:buClrTx/>
              <a:buFontTx/>
              <a:buNone/>
            </a:pPr>
            <a:r>
              <a:rPr lang="nl-NL" altLang="nl-NL" sz="1600" b="1">
                <a:solidFill>
                  <a:srgbClr val="CCCCFF"/>
                </a:solidFill>
                <a:latin typeface="Leelawadee" pitchFamily="32" charset="0"/>
                <a:hlinkClick r:id="rId5"/>
              </a:rPr>
              <a:t>http://windows.microsoft.com/nl-NL/windows7/products/features/user-account-control</a:t>
            </a:r>
          </a:p>
          <a:p>
            <a:pPr eaLnBrk="1">
              <a:buClrTx/>
              <a:buFontTx/>
              <a:buNone/>
            </a:pPr>
            <a:endParaRPr lang="nl-NL" altLang="nl-NL" sz="3200">
              <a:solidFill>
                <a:srgbClr val="000000"/>
              </a:solidFill>
              <a:latin typeface="Leelawadee" pitchFamily="32" charset="0"/>
            </a:endParaRPr>
          </a:p>
          <a:p>
            <a:pPr eaLnBrk="1">
              <a:buClrTx/>
              <a:buFontTx/>
              <a:buNone/>
            </a:pPr>
            <a:r>
              <a:rPr lang="nl-NL" altLang="nl-NL" sz="2400" b="1">
                <a:solidFill>
                  <a:srgbClr val="CCCCFF"/>
                </a:solidFill>
                <a:latin typeface="Leelawadee" pitchFamily="32" charset="0"/>
                <a:hlinkClick r:id="rId6"/>
              </a:rPr>
              <a:t>http://nl.wikipedia.org/wiki/Gebruikersaccountbeheer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1979613" y="6119813"/>
            <a:ext cx="6434137" cy="373062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nl-NL" altLang="nl-NL" sz="2000">
                <a:solidFill>
                  <a:srgbClr val="FFFF99"/>
                </a:solidFill>
                <a:latin typeface="Leelawadee" pitchFamily="32" charset="0"/>
              </a:rPr>
              <a:t>In Windows-adressen hierboven streepjes niet vergeten!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514350" y="1728788"/>
            <a:ext cx="8459788" cy="467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5544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1200">
                <a:solidFill>
                  <a:srgbClr val="000000"/>
                </a:solidFill>
              </a:rPr>
              <a:t/>
            </a:r>
            <a:br>
              <a:rPr lang="nl-NL" sz="1200">
                <a:solidFill>
                  <a:srgbClr val="000000"/>
                </a:solidFill>
              </a:rPr>
            </a:br>
            <a:r>
              <a:rPr lang="nl-NL" sz="2200" b="1">
                <a:solidFill>
                  <a:srgbClr val="94006B"/>
                </a:solidFill>
                <a:latin typeface="Leelawadee" pitchFamily="32" charset="0"/>
              </a:rPr>
              <a:t>online-scan </a:t>
            </a:r>
          </a:p>
          <a:p>
            <a:pPr>
              <a:lnSpc>
                <a:spcPct val="100000"/>
              </a:lnSpc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  kost soms flink wat tijd</a:t>
            </a:r>
          </a:p>
          <a:p>
            <a:pPr>
              <a:lnSpc>
                <a:spcPct val="100000"/>
              </a:lnSpc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  Housecall van TrendMicro: </a:t>
            </a:r>
            <a:br>
              <a:rPr lang="nl-NL">
                <a:solidFill>
                  <a:srgbClr val="000000"/>
                </a:solidFill>
                <a:latin typeface="Leelawadee" pitchFamily="32" charset="0"/>
              </a:rPr>
            </a:b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	</a:t>
            </a:r>
            <a:r>
              <a:rPr lang="nl-NL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3"/>
              </a:rPr>
              <a:t>http://housecall.trendmicro.com/</a:t>
            </a: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. Kan ook virussen </a:t>
            </a:r>
            <a:r>
              <a:rPr lang="nl-NL" i="1">
                <a:solidFill>
                  <a:srgbClr val="000000"/>
                </a:solidFill>
                <a:latin typeface="Leelawadee" pitchFamily="32" charset="0"/>
              </a:rPr>
              <a:t>verwijderen.</a:t>
            </a: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 </a:t>
            </a:r>
          </a:p>
          <a:p>
            <a:pPr>
              <a:lnSpc>
                <a:spcPct val="100000"/>
              </a:lnSpc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  Sommige andere online-scanners, zoals die van Kaspersky, kunnen dit </a:t>
            </a:r>
            <a:r>
              <a:rPr lang="nl-NL" i="1">
                <a:solidFill>
                  <a:srgbClr val="000000"/>
                </a:solidFill>
                <a:latin typeface="Leelawadee" pitchFamily="32" charset="0"/>
              </a:rPr>
              <a:t>niet  </a:t>
            </a: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		en/of verwijzen naar de betaalde versie. </a:t>
            </a:r>
          </a:p>
          <a:p>
            <a:pPr>
              <a:lnSpc>
                <a:spcPct val="100000"/>
              </a:lnSpc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  Ook van Panda, Symantec/Norton, McAfee en BitDefender Quickscan zijn 		online-scanners beschikbaar. </a:t>
            </a:r>
          </a:p>
          <a:p>
            <a:pPr>
              <a:lnSpc>
                <a:spcPct val="100000"/>
              </a:lnSpc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  soms 'administrator'-rechten nodig (wachtwoord).</a:t>
            </a:r>
            <a:br>
              <a:rPr lang="nl-NL">
                <a:solidFill>
                  <a:srgbClr val="000000"/>
                </a:solidFill>
                <a:latin typeface="Leelawadee" pitchFamily="32" charset="0"/>
              </a:rPr>
            </a:b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/>
            </a:r>
            <a:br>
              <a:rPr lang="nl-NL">
                <a:solidFill>
                  <a:srgbClr val="000000"/>
                </a:solidFill>
                <a:latin typeface="Leelawadee" pitchFamily="32" charset="0"/>
              </a:rPr>
            </a:br>
            <a:r>
              <a:rPr lang="nl-NL" sz="2200" b="1">
                <a:solidFill>
                  <a:srgbClr val="94006B"/>
                </a:solidFill>
                <a:latin typeface="Leelawadee" pitchFamily="32" charset="0"/>
              </a:rPr>
              <a:t>Bekijk Eigenschappen van e-mail</a:t>
            </a:r>
            <a:r>
              <a:rPr lang="nl-NL" sz="2200" b="1">
                <a:solidFill>
                  <a:srgbClr val="000000"/>
                </a:solidFill>
                <a:latin typeface="Leelawadee" pitchFamily="32" charset="0"/>
              </a:rPr>
              <a:t/>
            </a:r>
            <a:br>
              <a:rPr lang="nl-NL" sz="2200" b="1">
                <a:solidFill>
                  <a:srgbClr val="000000"/>
                </a:solidFill>
                <a:latin typeface="Leelawadee" pitchFamily="32" charset="0"/>
              </a:rPr>
            </a:b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Vertrouwt u een ontvangen e-mail niet, selecteer deze dan en </a:t>
            </a:r>
            <a:r>
              <a:rPr lang="nl-NL" b="1">
                <a:solidFill>
                  <a:srgbClr val="000000"/>
                </a:solidFill>
                <a:latin typeface="Leelawadee" pitchFamily="32" charset="0"/>
              </a:rPr>
              <a:t>klik rechts</a:t>
            </a: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. </a:t>
            </a:r>
            <a:br>
              <a:rPr lang="nl-NL">
                <a:solidFill>
                  <a:srgbClr val="000000"/>
                </a:solidFill>
                <a:latin typeface="Leelawadee" pitchFamily="32" charset="0"/>
              </a:rPr>
            </a:b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Kies </a:t>
            </a:r>
            <a:r>
              <a:rPr lang="nl-NL" b="1">
                <a:solidFill>
                  <a:srgbClr val="000000"/>
                </a:solidFill>
                <a:latin typeface="Leelawadee" pitchFamily="32" charset="0"/>
              </a:rPr>
              <a:t>Eigenschappen</a:t>
            </a: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 en </a:t>
            </a:r>
            <a:r>
              <a:rPr lang="nl-NL" b="1">
                <a:solidFill>
                  <a:srgbClr val="000000"/>
                </a:solidFill>
                <a:latin typeface="Leelawadee" pitchFamily="32" charset="0"/>
              </a:rPr>
              <a:t>Details</a:t>
            </a:r>
            <a:r>
              <a:rPr lang="nl-NL">
                <a:solidFill>
                  <a:srgbClr val="000000"/>
                </a:solidFill>
                <a:latin typeface="Leelawadee" pitchFamily="32" charset="0"/>
              </a:rPr>
              <a:t>. Kijk of de afzender er wel authentiek uitziet. Scroll naar onderen en bekijk of de Spamscore ++ laat zien. Dit is de methode bij Outlook Express. Andere e-mailprogramma's hebben soortgelijke mogelijkheden.</a:t>
            </a:r>
            <a:br>
              <a:rPr lang="nl-NL">
                <a:solidFill>
                  <a:srgbClr val="000000"/>
                </a:solidFill>
                <a:latin typeface="Leelawadee" pitchFamily="32" charset="0"/>
              </a:rPr>
            </a:br>
            <a:endParaRPr lang="nl-NL">
              <a:solidFill>
                <a:srgbClr val="000000"/>
              </a:solidFill>
              <a:latin typeface="Leelawadee" pitchFamily="32" charset="0"/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779838" y="612775"/>
            <a:ext cx="1439862" cy="698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Tips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800225"/>
            <a:ext cx="6659562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574675" y="482600"/>
            <a:ext cx="8285163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Spam en poging tot oplichting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79388"/>
            <a:ext cx="6283325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38138" y="503238"/>
            <a:ext cx="2314575" cy="996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Spam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herkennen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539750" y="2339975"/>
            <a:ext cx="214947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Selecteer </a:t>
            </a:r>
          </a:p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e-mail en</a:t>
            </a:r>
          </a:p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klik rechts</a:t>
            </a:r>
          </a:p>
          <a:p>
            <a:pPr eaLnBrk="1">
              <a:buClrTx/>
              <a:buFontTx/>
              <a:buNone/>
            </a:pPr>
            <a:endParaRPr lang="nl-NL" altLang="nl-NL" sz="2200" b="1">
              <a:solidFill>
                <a:srgbClr val="94006B"/>
              </a:solidFill>
              <a:latin typeface="Leelawadee" pitchFamily="32" charset="0"/>
            </a:endParaRPr>
          </a:p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Kies</a:t>
            </a:r>
          </a:p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Eigenschappen</a:t>
            </a:r>
          </a:p>
          <a:p>
            <a:pPr eaLnBrk="1">
              <a:buClrTx/>
              <a:buFontTx/>
              <a:buNone/>
            </a:pPr>
            <a:endParaRPr lang="nl-NL" altLang="nl-NL" sz="2200" b="1">
              <a:solidFill>
                <a:srgbClr val="94006B"/>
              </a:solidFill>
              <a:latin typeface="Leelawadee" pitchFamily="32" charset="0"/>
            </a:endParaRPr>
          </a:p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Kies Details </a:t>
            </a:r>
          </a:p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en scroll </a:t>
            </a:r>
          </a:p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naar beneden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1979613" y="3954463"/>
            <a:ext cx="1260475" cy="1087437"/>
          </a:xfrm>
          <a:prstGeom prst="line">
            <a:avLst/>
          </a:prstGeom>
          <a:noFill/>
          <a:ln w="720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7413" name="Freeform 5"/>
          <p:cNvSpPr>
            <a:spLocks/>
          </p:cNvSpPr>
          <p:nvPr/>
        </p:nvSpPr>
        <p:spPr bwMode="auto">
          <a:xfrm>
            <a:off x="4318000" y="179388"/>
            <a:ext cx="2525713" cy="539750"/>
          </a:xfrm>
          <a:custGeom>
            <a:avLst/>
            <a:gdLst>
              <a:gd name="T0" fmla="*/ 7016 w 7017"/>
              <a:gd name="T1" fmla="*/ 0 h 1501"/>
              <a:gd name="T2" fmla="*/ 0 w 7017"/>
              <a:gd name="T3" fmla="*/ 1500 h 1501"/>
              <a:gd name="T4" fmla="*/ 0 60000 65536"/>
              <a:gd name="T5" fmla="*/ 0 60000 65536"/>
              <a:gd name="T6" fmla="*/ 0 w 7017"/>
              <a:gd name="T7" fmla="*/ 0 h 1501"/>
              <a:gd name="T8" fmla="*/ 7017 w 7017"/>
              <a:gd name="T9" fmla="*/ 1501 h 150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017" h="1501">
                <a:moveTo>
                  <a:pt x="7016" y="0"/>
                </a:moveTo>
                <a:lnTo>
                  <a:pt x="0" y="1500"/>
                </a:lnTo>
              </a:path>
            </a:pathLst>
          </a:custGeom>
          <a:noFill/>
          <a:ln w="720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798513" y="603250"/>
            <a:ext cx="7842250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Kijk ook met een zoekmachine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20725" y="1839913"/>
            <a:ext cx="8086725" cy="2659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spcAft>
                <a:spcPts val="575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600" b="1">
                <a:solidFill>
                  <a:srgbClr val="94006B"/>
                </a:solidFill>
                <a:latin typeface="Leelawadee" pitchFamily="32" charset="0"/>
              </a:rPr>
              <a:t>Vertrouwt u iets niet</a:t>
            </a:r>
          </a:p>
          <a:p>
            <a:pPr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000">
                <a:solidFill>
                  <a:srgbClr val="000000"/>
                </a:solidFill>
                <a:latin typeface="Leelawadee" pitchFamily="32" charset="0"/>
              </a:rPr>
              <a:t>  een ontvangen e-mail</a:t>
            </a:r>
          </a:p>
          <a:p>
            <a:pPr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000">
                <a:solidFill>
                  <a:srgbClr val="000000"/>
                </a:solidFill>
                <a:latin typeface="Leelawadee" pitchFamily="32" charset="0"/>
              </a:rPr>
              <a:t>  een gedownload of ontvangen programma</a:t>
            </a:r>
          </a:p>
          <a:p>
            <a:pPr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000">
                <a:solidFill>
                  <a:srgbClr val="000000"/>
                </a:solidFill>
                <a:latin typeface="Leelawadee" pitchFamily="32" charset="0"/>
              </a:rPr>
              <a:t>  een website </a:t>
            </a:r>
            <a:r>
              <a:rPr lang="nl-NL" sz="2600">
                <a:solidFill>
                  <a:srgbClr val="000000"/>
                </a:solidFill>
                <a:latin typeface="Leelawadee" pitchFamily="32" charset="0"/>
              </a:rPr>
              <a:t>(gebruik bijv. </a:t>
            </a:r>
            <a:r>
              <a:rPr lang="nl-NL" sz="2600" b="1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3"/>
              </a:rPr>
              <a:t>www.siteadvisor.com</a:t>
            </a:r>
            <a:r>
              <a:rPr lang="nl-NL" sz="2600">
                <a:solidFill>
                  <a:srgbClr val="000000"/>
                </a:solidFill>
                <a:latin typeface="Leelawadee" pitchFamily="32" charset="0"/>
              </a:rPr>
              <a:t>)</a:t>
            </a:r>
          </a:p>
          <a:p>
            <a:pPr>
              <a:lnSpc>
                <a:spcPct val="100000"/>
              </a:lnSpc>
              <a:buSzPct val="45000"/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000">
                <a:solidFill>
                  <a:srgbClr val="000000"/>
                </a:solidFill>
                <a:latin typeface="Leelawadee" pitchFamily="32" charset="0"/>
              </a:rPr>
              <a:t>  een afzender</a:t>
            </a:r>
          </a:p>
          <a:p>
            <a:pPr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nl-NL" sz="600">
              <a:solidFill>
                <a:srgbClr val="000000"/>
              </a:solidFill>
              <a:latin typeface="Leelawadee" pitchFamily="32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87375" y="4500563"/>
            <a:ext cx="8305800" cy="2160587"/>
          </a:xfrm>
          <a:prstGeom prst="rect">
            <a:avLst/>
          </a:prstGeom>
          <a:gradFill rotWithShape="0">
            <a:gsLst>
              <a:gs pos="0">
                <a:srgbClr val="6B0094"/>
              </a:gs>
              <a:gs pos="100000">
                <a:srgbClr val="00FF00"/>
              </a:gs>
            </a:gsLst>
            <a:lin ang="4500000" scaled="1"/>
          </a:gra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nl-NL" sz="600" b="1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eelawadee" pitchFamily="32" charset="0"/>
            </a:endParaRP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Gebruik </a:t>
            </a:r>
            <a:r>
              <a:rPr lang="nl-NL" sz="2800" b="1" u="sng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4"/>
              </a:rPr>
              <a:t>Google</a:t>
            </a:r>
            <a:r>
              <a:rPr lang="nl-NL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 of een andere </a:t>
            </a:r>
            <a:r>
              <a:rPr lang="nl-NL" sz="2800" b="1" u="sng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5"/>
              </a:rPr>
              <a:t>zoekmachine</a:t>
            </a:r>
            <a:r>
              <a:rPr lang="nl-NL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 en kijk wat anderen erover geschreven hebben. </a:t>
            </a:r>
            <a:br>
              <a:rPr lang="nl-NL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</a:br>
            <a:r>
              <a:rPr lang="nl-NL" sz="2800" b="1" i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Vul een aantal relevante zoekwoorden in!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Wingdings 2" charset="2"/>
              </a:rPr>
              <a:t></a:t>
            </a:r>
            <a:r>
              <a:rPr lang="nl-NL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 Ook </a:t>
            </a:r>
            <a:r>
              <a:rPr lang="nl-NL" sz="2800" b="1" u="sng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6"/>
              </a:rPr>
              <a:t>HitmanPro</a:t>
            </a:r>
            <a:r>
              <a:rPr lang="nl-NL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 (gratis) is aanbevolen. </a:t>
            </a:r>
            <a:r>
              <a:rPr lang="nl-NL" sz="32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Wingdings 2" charset="2"/>
              </a:rPr>
              <a:t>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3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2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2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  <p:tav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4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1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500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019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650875" y="1889125"/>
            <a:ext cx="7808913" cy="4230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7640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20000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2" charset="0"/>
              </a:rPr>
              <a:t>?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384550" y="647700"/>
            <a:ext cx="2192338" cy="71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4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Vragen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mph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333"/>
                                  </p:iterate>
                                  <p:childTnLst>
                                    <p:anim calcmode="discrete" valueType="num">
                                      <p:cBhvr additive="repl">
                                        <p:cTn id="13" dur="6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hidden"/>
                                          </p:val>
                                        </p:tav>
                                        <p:tav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2030413"/>
            <a:ext cx="3538538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720725" y="2232025"/>
            <a:ext cx="4140200" cy="2576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91440" rIns="90000" bIns="46800">
            <a:spAutoFit/>
          </a:bodyPr>
          <a:lstStyle/>
          <a:p>
            <a:pPr hangingPunct="1">
              <a:lnSpc>
                <a:spcPct val="100000"/>
              </a:lnSpc>
              <a:spcAft>
                <a:spcPts val="227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94006B"/>
                </a:solidFill>
                <a:latin typeface="Leelawadee" pitchFamily="32" charset="0"/>
              </a:rPr>
              <a:t>hardware-firewall</a:t>
            </a:r>
          </a:p>
          <a:p>
            <a:pPr hangingPunct="1">
              <a:lnSpc>
                <a:spcPct val="100000"/>
              </a:lnSpc>
              <a:spcAft>
                <a:spcPts val="227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94006B"/>
                </a:solidFill>
                <a:latin typeface="Leelawadee" pitchFamily="32" charset="0"/>
              </a:rPr>
              <a:t>software-firewall</a:t>
            </a:r>
          </a:p>
          <a:p>
            <a:pPr hangingPunct="1">
              <a:lnSpc>
                <a:spcPct val="87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94006B"/>
                </a:solidFill>
                <a:latin typeface="Leelawadee" pitchFamily="32" charset="0"/>
              </a:rPr>
              <a:t>combinatie met antivirus </a:t>
            </a:r>
            <a:r>
              <a:rPr lang="nl-NL" sz="2800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(</a:t>
            </a:r>
            <a:r>
              <a:rPr lang="nl-NL" sz="2800" u="sng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4"/>
              </a:rPr>
              <a:t>Comodo</a:t>
            </a:r>
            <a:r>
              <a:rPr lang="nl-NL" sz="2800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)</a:t>
            </a:r>
            <a:r>
              <a:rPr lang="nl-NL" sz="3200" b="1">
                <a:solidFill>
                  <a:srgbClr val="94006B"/>
                </a:solidFill>
                <a:latin typeface="Leelawadee" pitchFamily="32" charset="0"/>
              </a:rPr>
              <a:t> 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240088" y="541338"/>
            <a:ext cx="2519362" cy="747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91440" rIns="90000" bIns="468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5"/>
              </a:rPr>
              <a:t>Firewall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19113" y="5219700"/>
            <a:ext cx="8624887" cy="1109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buSzPct val="45000"/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2400">
                <a:solidFill>
                  <a:srgbClr val="000000"/>
                </a:solidFill>
              </a:rPr>
              <a:t> </a:t>
            </a:r>
            <a:r>
              <a:rPr lang="nl-NL" sz="2400">
                <a:solidFill>
                  <a:srgbClr val="000000"/>
                </a:solidFill>
                <a:latin typeface="Leelawadee" pitchFamily="32" charset="0"/>
              </a:rPr>
              <a:t>zet poorten open of dicht voor verkeer met de ‘buitenwereld’</a:t>
            </a:r>
          </a:p>
          <a:p>
            <a:pPr>
              <a:buSzPct val="45000"/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2400">
                <a:solidFill>
                  <a:srgbClr val="000000"/>
                </a:solidFill>
                <a:latin typeface="Leelawadee" pitchFamily="32" charset="0"/>
              </a:rPr>
              <a:t> niveaus van beveiliging instellen (inkomend/uitgaand) </a:t>
            </a:r>
          </a:p>
          <a:p>
            <a:pPr>
              <a:buSzPct val="45000"/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2400">
                <a:solidFill>
                  <a:srgbClr val="000000"/>
                </a:solidFill>
                <a:latin typeface="Leelawadee" pitchFamily="32" charset="0"/>
              </a:rPr>
              <a:t> </a:t>
            </a:r>
            <a:r>
              <a:rPr lang="nl-NL" sz="24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eelawadee" pitchFamily="32" charset="0"/>
                <a:hlinkClick r:id="rId6"/>
              </a:rPr>
              <a:t>Windows 7 firewall</a:t>
            </a:r>
            <a:r>
              <a:rPr lang="nl-NL" sz="2400">
                <a:solidFill>
                  <a:srgbClr val="000000"/>
                </a:solidFill>
                <a:latin typeface="Leelawadee" pitchFamily="32" charset="0"/>
              </a:rPr>
              <a:t> is redelijk goed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6923088" y="4514850"/>
            <a:ext cx="1716087" cy="3444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r>
              <a:rPr lang="nl-NL" altLang="nl-NL">
                <a:solidFill>
                  <a:srgbClr val="000000"/>
                </a:solidFill>
              </a:rPr>
              <a:t>                       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484313"/>
            <a:ext cx="2879725" cy="211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258888" y="3816350"/>
            <a:ext cx="7380287" cy="230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91440" rIns="90000" bIns="46800">
            <a:spAutoFit/>
          </a:bodyPr>
          <a:lstStyle/>
          <a:p>
            <a:pPr hangingPunct="1">
              <a:lnSpc>
                <a:spcPct val="111000"/>
              </a:lnSpc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94006B"/>
                </a:solidFill>
                <a:latin typeface="Leelawadee" pitchFamily="32" charset="0"/>
              </a:rPr>
              <a:t> </a:t>
            </a:r>
            <a:r>
              <a:rPr lang="nl-NL" sz="3200" b="1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4"/>
              </a:rPr>
              <a:t>Microsoft Security Essentials</a:t>
            </a:r>
            <a:r>
              <a:rPr lang="nl-NL" sz="3200" b="1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 (MSE)</a:t>
            </a:r>
          </a:p>
          <a:p>
            <a:pPr hangingPunct="1">
              <a:lnSpc>
                <a:spcPct val="111000"/>
              </a:lnSpc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 </a:t>
            </a:r>
            <a:r>
              <a:rPr lang="nl-NL" sz="3200" b="1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5"/>
              </a:rPr>
              <a:t>AVG Free</a:t>
            </a:r>
          </a:p>
          <a:p>
            <a:pPr hangingPunct="1">
              <a:lnSpc>
                <a:spcPct val="111000"/>
              </a:lnSpc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 </a:t>
            </a:r>
            <a:r>
              <a:rPr lang="nl-NL" sz="3200" b="1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6"/>
              </a:rPr>
              <a:t>Avast</a:t>
            </a:r>
          </a:p>
          <a:p>
            <a:pPr hangingPunct="1">
              <a:lnSpc>
                <a:spcPct val="111000"/>
              </a:lnSpc>
              <a:buFont typeface="Wingdings" charset="2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3200" b="1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 </a:t>
            </a:r>
            <a:r>
              <a:rPr lang="nl-NL" sz="3200" b="1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  <a:hlinkClick r:id="rId7"/>
              </a:rPr>
              <a:t>Avira AntiVir Personal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600450" y="503238"/>
            <a:ext cx="3060700" cy="755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91440" rIns="90000" bIns="468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Anti-Virus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6480175" y="4751388"/>
            <a:ext cx="2039938" cy="7699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nl-NL" altLang="nl-NL" sz="2400">
                <a:solidFill>
                  <a:srgbClr val="000000"/>
                </a:solidFill>
                <a:latin typeface="Leelawadee" pitchFamily="32" charset="0"/>
              </a:rPr>
              <a:t>Let op </a:t>
            </a:r>
            <a:r>
              <a:rPr lang="nl-NL" altLang="nl-NL" sz="2400" b="1" i="1">
                <a:solidFill>
                  <a:srgbClr val="94006B"/>
                </a:solidFill>
                <a:latin typeface="Leelawadee" pitchFamily="32" charset="0"/>
              </a:rPr>
              <a:t>free</a:t>
            </a:r>
            <a:r>
              <a:rPr lang="nl-NL" altLang="nl-NL" sz="2400" i="1">
                <a:solidFill>
                  <a:srgbClr val="94006B"/>
                </a:solidFill>
                <a:latin typeface="Leelawadee" pitchFamily="32" charset="0"/>
              </a:rPr>
              <a:t> </a:t>
            </a:r>
            <a:r>
              <a:rPr lang="nl-NL" altLang="nl-NL" sz="2400">
                <a:solidFill>
                  <a:srgbClr val="000000"/>
                </a:solidFill>
                <a:latin typeface="Leelawadee" pitchFamily="32" charset="0"/>
              </a:rPr>
              <a:t>of</a:t>
            </a:r>
          </a:p>
          <a:p>
            <a:pPr eaLnBrk="1">
              <a:buClrTx/>
              <a:buFontTx/>
              <a:buNone/>
            </a:pPr>
            <a:r>
              <a:rPr lang="nl-NL" altLang="nl-NL" sz="2400" b="1" i="1">
                <a:solidFill>
                  <a:srgbClr val="94006B"/>
                </a:solidFill>
                <a:latin typeface="Leelawadee" pitchFamily="32" charset="0"/>
              </a:rPr>
              <a:t>personal</a:t>
            </a:r>
            <a:r>
              <a:rPr lang="nl-NL" altLang="nl-NL" sz="2400" b="1" i="1">
                <a:solidFill>
                  <a:srgbClr val="000000"/>
                </a:solidFill>
                <a:latin typeface="Leelawadee" pitchFamily="32" charset="0"/>
              </a:rPr>
              <a:t> !!!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2987675"/>
            <a:ext cx="35972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900113" y="1800225"/>
            <a:ext cx="77406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9144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nl-NL" altLang="nl-NL" sz="3600" b="1">
                <a:solidFill>
                  <a:srgbClr val="94006B"/>
                </a:solidFill>
                <a:latin typeface="Leelawadee" pitchFamily="32" charset="0"/>
              </a:rPr>
              <a:t>Een antivirus-programmafunctie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965450" y="539750"/>
            <a:ext cx="4175125" cy="747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91440" rIns="90000" bIns="468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Anti-Spyware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706438" y="2757488"/>
            <a:ext cx="3792537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nl-NL" altLang="nl-NL" sz="2600" b="1">
                <a:solidFill>
                  <a:srgbClr val="94006B"/>
                </a:solidFill>
                <a:latin typeface="Leelawadee" pitchFamily="32" charset="0"/>
              </a:rPr>
              <a:t>Spyware</a:t>
            </a: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 probeert iets van u te weten te komen:</a:t>
            </a:r>
          </a:p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wachtwoorden, nummers,</a:t>
            </a:r>
          </a:p>
          <a:p>
            <a:pPr eaLnBrk="1">
              <a:buClrTx/>
              <a:buFontTx/>
              <a:buNone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vertrouwelijke informatie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20725" y="4500563"/>
            <a:ext cx="3779838" cy="1731962"/>
          </a:xfrm>
          <a:prstGeom prst="rect">
            <a:avLst/>
          </a:prstGeom>
          <a:gradFill rotWithShape="0">
            <a:gsLst>
              <a:gs pos="0">
                <a:srgbClr val="800000"/>
              </a:gs>
              <a:gs pos="50000">
                <a:srgbClr val="000080"/>
              </a:gs>
              <a:gs pos="100000">
                <a:srgbClr val="800000"/>
              </a:gs>
            </a:gsLst>
            <a:lin ang="3600000" scaled="1"/>
          </a:gra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nl-NL" sz="800" b="1">
              <a:solidFill>
                <a:srgbClr val="FFFF99"/>
              </a:solidFill>
              <a:latin typeface="Leelawadee" pitchFamily="32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2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Voorzichtig met ‘afmelden’/unsubscribe!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2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U geeft immers een teken van leven.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nl-NL" sz="1200" b="1">
              <a:solidFill>
                <a:srgbClr val="FFFF99"/>
              </a:solidFill>
              <a:latin typeface="Leelawadee" pitchFamily="3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200" fill="hold" masterRel="sameClick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7" dur="200" fill="hold" masterRel="sameClick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set>
                                      <p:cBhvr additive="repl">
                                        <p:cTn id="8" dur="2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Rot by="120000">
                                      <p:cBhvr additive="repl">
                                        <p:cTn id="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 additive="repl">
                                        <p:cTn id="10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 additive="repl">
                                        <p:cTn id="11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 additive="repl">
                                        <p:cTn id="1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 additive="repl">
                                        <p:cTn id="1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1800225"/>
            <a:ext cx="54483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287338" y="5060950"/>
            <a:ext cx="8999537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9144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nl-NL" altLang="nl-NL" sz="2700" b="1">
                <a:solidFill>
                  <a:srgbClr val="94006B"/>
                </a:solidFill>
                <a:latin typeface="Leelawadee" pitchFamily="32" charset="0"/>
              </a:rPr>
              <a:t>Een groot probleem, maar ….</a:t>
            </a:r>
          </a:p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nl-NL" altLang="nl-NL" sz="2700" b="1">
                <a:solidFill>
                  <a:srgbClr val="94006B"/>
                </a:solidFill>
                <a:latin typeface="Leelawadee" pitchFamily="32" charset="0"/>
              </a:rPr>
              <a:t>Het is een taak van uw provider en e-mailprogramma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929063" y="476250"/>
            <a:ext cx="1593850" cy="747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9144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Spam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240088" y="514350"/>
            <a:ext cx="2879725" cy="747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91440" rIns="90000" bIns="468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Phishing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925638"/>
            <a:ext cx="2725738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720725" y="3097213"/>
            <a:ext cx="6659563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9144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 hangingPunct="1">
              <a:lnSpc>
                <a:spcPct val="100000"/>
              </a:lnSpc>
              <a:buFont typeface="Wingdings" charset="2"/>
              <a:buChar char=""/>
            </a:pPr>
            <a:r>
              <a:rPr lang="nl-NL" altLang="nl-NL" sz="2200" b="1">
                <a:solidFill>
                  <a:srgbClr val="94006B"/>
                </a:solidFill>
                <a:latin typeface="Leelawadee" pitchFamily="32" charset="0"/>
              </a:rPr>
              <a:t>  </a:t>
            </a:r>
            <a:r>
              <a:rPr lang="nl-NL" altLang="nl-NL" sz="2400" b="1">
                <a:solidFill>
                  <a:srgbClr val="94006B"/>
                </a:solidFill>
                <a:latin typeface="Leelawadee" pitchFamily="32" charset="0"/>
              </a:rPr>
              <a:t>Gebruik uw verstand</a:t>
            </a:r>
          </a:p>
          <a:p>
            <a:pPr eaLnBrk="1" hangingPunct="1">
              <a:lnSpc>
                <a:spcPct val="100000"/>
              </a:lnSpc>
              <a:buClrTx/>
              <a:buFontTx/>
              <a:buNone/>
            </a:pPr>
            <a:endParaRPr lang="nl-NL" altLang="nl-NL" sz="2400" b="1">
              <a:solidFill>
                <a:srgbClr val="94006B"/>
              </a:solidFill>
              <a:latin typeface="Leelawadee" pitchFamily="32" charset="0"/>
            </a:endParaRPr>
          </a:p>
          <a:p>
            <a:pPr eaLnBrk="1" hangingPunct="1">
              <a:lnSpc>
                <a:spcPct val="100000"/>
              </a:lnSpc>
              <a:buFont typeface="Wingdings" charset="2"/>
              <a:buChar char=""/>
            </a:pPr>
            <a:r>
              <a:rPr lang="nl-NL" altLang="nl-NL" sz="2400" b="1">
                <a:solidFill>
                  <a:srgbClr val="94006B"/>
                </a:solidFill>
                <a:latin typeface="Leelawadee" pitchFamily="32" charset="0"/>
              </a:rPr>
              <a:t>  Geef geen vertrouwelijke gegevens </a:t>
            </a:r>
          </a:p>
          <a:p>
            <a:pPr eaLnBrk="1" hangingPunct="1">
              <a:lnSpc>
                <a:spcPct val="100000"/>
              </a:lnSpc>
              <a:buClrTx/>
              <a:buFontTx/>
              <a:buNone/>
            </a:pPr>
            <a:endParaRPr lang="nl-NL" altLang="nl-NL" sz="2400" b="1">
              <a:solidFill>
                <a:srgbClr val="94006B"/>
              </a:solidFill>
              <a:latin typeface="Leelawadee" pitchFamily="32" charset="0"/>
            </a:endParaRPr>
          </a:p>
          <a:p>
            <a:pPr eaLnBrk="1" hangingPunct="1">
              <a:lnSpc>
                <a:spcPct val="100000"/>
              </a:lnSpc>
              <a:buFont typeface="Wingdings" charset="2"/>
              <a:buChar char=""/>
            </a:pPr>
            <a:r>
              <a:rPr lang="nl-NL" altLang="nl-NL" sz="2400" b="1">
                <a:solidFill>
                  <a:srgbClr val="94006B"/>
                </a:solidFill>
                <a:latin typeface="Leelawadee" pitchFamily="32" charset="0"/>
              </a:rPr>
              <a:t>  Gebruik verschillende e-mailadressen</a:t>
            </a:r>
          </a:p>
          <a:p>
            <a:pPr eaLnBrk="1" hangingPunct="1">
              <a:lnSpc>
                <a:spcPct val="100000"/>
              </a:lnSpc>
              <a:buClrTx/>
              <a:buFontTx/>
              <a:buNone/>
            </a:pPr>
            <a:endParaRPr lang="nl-NL" altLang="nl-NL" sz="2400" b="1">
              <a:solidFill>
                <a:srgbClr val="94006B"/>
              </a:solidFill>
              <a:latin typeface="Leelawadee" pitchFamily="32" charset="0"/>
            </a:endParaRPr>
          </a:p>
          <a:p>
            <a:pPr eaLnBrk="1" hangingPunct="1">
              <a:buFont typeface="Wingdings" charset="2"/>
              <a:buChar char=""/>
            </a:pPr>
            <a:r>
              <a:rPr lang="nl-NL" altLang="nl-NL" sz="2400" b="1">
                <a:solidFill>
                  <a:srgbClr val="94006B"/>
                </a:solidFill>
                <a:latin typeface="Leelawadee" pitchFamily="32" charset="0"/>
              </a:rPr>
              <a:t>  Kijk uit met downloaden,</a:t>
            </a:r>
            <a:br>
              <a:rPr lang="nl-NL" altLang="nl-NL" sz="2400" b="1">
                <a:solidFill>
                  <a:srgbClr val="94006B"/>
                </a:solidFill>
                <a:latin typeface="Leelawadee" pitchFamily="32" charset="0"/>
              </a:rPr>
            </a:br>
            <a:r>
              <a:rPr lang="nl-NL" altLang="nl-NL" sz="2400" b="1">
                <a:solidFill>
                  <a:srgbClr val="94006B"/>
                </a:solidFill>
                <a:latin typeface="Leelawadee" pitchFamily="32" charset="0"/>
              </a:rPr>
              <a:t>     ook van zgn.’updates’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5400675" y="5256213"/>
            <a:ext cx="3533775" cy="1223962"/>
          </a:xfrm>
          <a:prstGeom prst="rect">
            <a:avLst/>
          </a:prstGeom>
          <a:solidFill>
            <a:srgbClr val="94006B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nl-NL" altLang="nl-NL" sz="2000" b="1">
                <a:solidFill>
                  <a:srgbClr val="000000"/>
                </a:solidFill>
                <a:latin typeface="Leelawadee" pitchFamily="32" charset="0"/>
              </a:rPr>
              <a:t>Hotmail</a:t>
            </a:r>
            <a:r>
              <a:rPr lang="nl-NL" altLang="nl-NL" sz="2000">
                <a:solidFill>
                  <a:srgbClr val="000000"/>
                </a:solidFill>
                <a:latin typeface="Leelawadee" pitchFamily="32" charset="0"/>
              </a:rPr>
              <a:t>, </a:t>
            </a:r>
            <a:r>
              <a:rPr lang="nl-NL" altLang="nl-NL" sz="2000" b="1">
                <a:solidFill>
                  <a:srgbClr val="000000"/>
                </a:solidFill>
                <a:latin typeface="Leelawadee" pitchFamily="32" charset="0"/>
              </a:rPr>
              <a:t>Gmail</a:t>
            </a:r>
            <a:r>
              <a:rPr lang="nl-NL" altLang="nl-NL" sz="2000">
                <a:solidFill>
                  <a:srgbClr val="000000"/>
                </a:solidFill>
                <a:latin typeface="Leelawadee" pitchFamily="32" charset="0"/>
              </a:rPr>
              <a:t>, </a:t>
            </a:r>
            <a:r>
              <a:rPr lang="nl-NL" altLang="nl-NL" sz="2000" b="1">
                <a:solidFill>
                  <a:srgbClr val="000000"/>
                </a:solidFill>
                <a:latin typeface="Leelawadee" pitchFamily="32" charset="0"/>
              </a:rPr>
              <a:t>Yahoo!mail</a:t>
            </a:r>
          </a:p>
          <a:p>
            <a:pPr eaLnBrk="1">
              <a:buClrTx/>
              <a:buFontTx/>
              <a:buNone/>
            </a:pPr>
            <a:r>
              <a:rPr lang="nl-NL" altLang="nl-NL" sz="2000">
                <a:solidFill>
                  <a:srgbClr val="000000"/>
                </a:solidFill>
                <a:latin typeface="Leelawadee" pitchFamily="32" charset="0"/>
              </a:rPr>
              <a:t>zijn </a:t>
            </a:r>
            <a:r>
              <a:rPr lang="nl-NL" altLang="nl-NL" sz="2000" i="1">
                <a:solidFill>
                  <a:srgbClr val="000000"/>
                </a:solidFill>
                <a:latin typeface="Leelawadee" pitchFamily="32" charset="0"/>
              </a:rPr>
              <a:t>gratis</a:t>
            </a:r>
            <a:r>
              <a:rPr lang="nl-NL" altLang="nl-NL" sz="2000">
                <a:solidFill>
                  <a:srgbClr val="000000"/>
                </a:solidFill>
                <a:latin typeface="Leelawadee" pitchFamily="32" charset="0"/>
              </a:rPr>
              <a:t> e-mailprogramma’s</a:t>
            </a:r>
          </a:p>
          <a:p>
            <a:pPr eaLnBrk="1">
              <a:buClrTx/>
              <a:buFontTx/>
              <a:buNone/>
            </a:pPr>
            <a:r>
              <a:rPr lang="nl-NL" altLang="nl-NL" sz="2000">
                <a:solidFill>
                  <a:srgbClr val="000000"/>
                </a:solidFill>
                <a:latin typeface="Leelawadee" pitchFamily="32" charset="0"/>
              </a:rPr>
              <a:t>via de browser; </a:t>
            </a:r>
            <a:r>
              <a:rPr lang="nl-NL" altLang="nl-NL" sz="2000" i="1">
                <a:solidFill>
                  <a:srgbClr val="000000"/>
                </a:solidFill>
                <a:latin typeface="Leelawadee" pitchFamily="32" charset="0"/>
              </a:rPr>
              <a:t>geen lokale </a:t>
            </a:r>
          </a:p>
          <a:p>
            <a:pPr eaLnBrk="1">
              <a:buClrTx/>
              <a:buFontTx/>
              <a:buNone/>
            </a:pPr>
            <a:r>
              <a:rPr lang="nl-NL" altLang="nl-NL" sz="2000" i="1">
                <a:solidFill>
                  <a:srgbClr val="000000"/>
                </a:solidFill>
                <a:latin typeface="Leelawadee" pitchFamily="32" charset="0"/>
              </a:rPr>
              <a:t>opslag op uw pc!</a:t>
            </a: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539750" y="1871663"/>
            <a:ext cx="2982913" cy="1023937"/>
          </a:xfrm>
          <a:prstGeom prst="rect">
            <a:avLst/>
          </a:prstGeom>
          <a:solidFill>
            <a:srgbClr val="80008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nl-NL" altLang="nl-NL" sz="2200">
                <a:solidFill>
                  <a:srgbClr val="000000"/>
                </a:solidFill>
                <a:latin typeface="Leelawadee" pitchFamily="32" charset="0"/>
              </a:rPr>
              <a:t>Phishing is misleiding!</a:t>
            </a:r>
          </a:p>
          <a:p>
            <a:pPr eaLnBrk="1">
              <a:buClrTx/>
              <a:buFontTx/>
              <a:buNone/>
            </a:pPr>
            <a:r>
              <a:rPr lang="nl-NL" altLang="nl-NL" sz="2200">
                <a:solidFill>
                  <a:srgbClr val="000000"/>
                </a:solidFill>
                <a:latin typeface="Leelawadee" pitchFamily="32" charset="0"/>
              </a:rPr>
              <a:t>Kijk bij </a:t>
            </a:r>
            <a:r>
              <a:rPr lang="nl-NL" altLang="nl-NL" sz="2200" b="1" i="1">
                <a:solidFill>
                  <a:srgbClr val="000000"/>
                </a:solidFill>
                <a:latin typeface="Leelawadee" pitchFamily="32" charset="0"/>
              </a:rPr>
              <a:t>beveiligde</a:t>
            </a:r>
          </a:p>
          <a:p>
            <a:pPr eaLnBrk="1">
              <a:buClrTx/>
              <a:buFontTx/>
              <a:buNone/>
            </a:pPr>
            <a:r>
              <a:rPr lang="nl-NL" altLang="nl-NL" sz="2200">
                <a:solidFill>
                  <a:srgbClr val="000000"/>
                </a:solidFill>
                <a:latin typeface="Leelawadee" pitchFamily="32" charset="0"/>
              </a:rPr>
              <a:t>websites naar </a:t>
            </a:r>
            <a:r>
              <a:rPr lang="nl-NL" altLang="nl-NL" sz="2200" b="1">
                <a:solidFill>
                  <a:srgbClr val="000000"/>
                </a:solidFill>
                <a:latin typeface="Leelawadee" pitchFamily="32" charset="0"/>
              </a:rPr>
              <a:t>https.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260475" y="539750"/>
            <a:ext cx="6985000" cy="747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91440" rIns="90000" bIns="468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Schoonhouden computer</a:t>
            </a:r>
          </a:p>
        </p:txBody>
      </p:sp>
      <p:pic>
        <p:nvPicPr>
          <p:cNvPr id="10243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2627313"/>
            <a:ext cx="2306637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4319588" y="2628900"/>
            <a:ext cx="4319587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SzPct val="45000"/>
              <a:buFont typeface="Wingdings" charset="2"/>
              <a:buChar char=""/>
            </a:pPr>
            <a:r>
              <a:rPr lang="nl-NL" altLang="nl-NL" sz="2600" b="1">
                <a:solidFill>
                  <a:srgbClr val="94006B"/>
                </a:solidFill>
                <a:latin typeface="Leelawadee" pitchFamily="32" charset="0"/>
              </a:rPr>
              <a:t>  Opschonen helpt slechts</a:t>
            </a:r>
            <a:br>
              <a:rPr lang="nl-NL" altLang="nl-NL" sz="2600" b="1">
                <a:solidFill>
                  <a:srgbClr val="94006B"/>
                </a:solidFill>
                <a:latin typeface="Leelawadee" pitchFamily="32" charset="0"/>
              </a:rPr>
            </a:br>
            <a:r>
              <a:rPr lang="nl-NL" altLang="nl-NL" sz="2600" b="1">
                <a:solidFill>
                  <a:srgbClr val="94006B"/>
                </a:solidFill>
                <a:latin typeface="Leelawadee" pitchFamily="32" charset="0"/>
              </a:rPr>
              <a:t>   in </a:t>
            </a:r>
            <a:r>
              <a:rPr lang="nl-NL" altLang="nl-NL" sz="2600" b="1" i="1">
                <a:solidFill>
                  <a:srgbClr val="94006B"/>
                </a:solidFill>
                <a:latin typeface="Leelawadee" pitchFamily="32" charset="0"/>
              </a:rPr>
              <a:t>beperkte</a:t>
            </a:r>
            <a:r>
              <a:rPr lang="nl-NL" altLang="nl-NL" sz="2600" b="1">
                <a:solidFill>
                  <a:srgbClr val="94006B"/>
                </a:solidFill>
                <a:latin typeface="Leelawadee" pitchFamily="32" charset="0"/>
              </a:rPr>
              <a:t> mate.</a:t>
            </a:r>
          </a:p>
          <a:p>
            <a:pPr eaLnBrk="1">
              <a:buClrTx/>
              <a:buFontTx/>
              <a:buNone/>
            </a:pPr>
            <a:endParaRPr lang="nl-NL" altLang="nl-NL" sz="2600" b="1">
              <a:solidFill>
                <a:srgbClr val="94006B"/>
              </a:solidFill>
              <a:latin typeface="Leelawadee" pitchFamily="32" charset="0"/>
            </a:endParaRPr>
          </a:p>
          <a:p>
            <a:pPr eaLnBrk="1">
              <a:buSzPct val="45000"/>
              <a:buFont typeface="Wingdings" charset="2"/>
              <a:buChar char=""/>
            </a:pPr>
            <a:r>
              <a:rPr lang="nl-NL" altLang="nl-NL" sz="2600" b="1">
                <a:solidFill>
                  <a:srgbClr val="94006B"/>
                </a:solidFill>
                <a:latin typeface="Leelawadee" pitchFamily="32" charset="0"/>
              </a:rPr>
              <a:t>  Register is kwetsbaar.</a:t>
            </a:r>
          </a:p>
          <a:p>
            <a:pPr eaLnBrk="1">
              <a:buClrTx/>
              <a:buFontTx/>
              <a:buNone/>
            </a:pPr>
            <a:endParaRPr lang="nl-NL" altLang="nl-NL" sz="2600" b="1">
              <a:solidFill>
                <a:srgbClr val="94006B"/>
              </a:solidFill>
              <a:latin typeface="Leelawadee" pitchFamily="32" charset="0"/>
            </a:endParaRPr>
          </a:p>
          <a:p>
            <a:pPr eaLnBrk="1">
              <a:buSzPct val="45000"/>
              <a:buFont typeface="Wingdings" charset="2"/>
              <a:buChar char=""/>
            </a:pPr>
            <a:r>
              <a:rPr lang="nl-NL" altLang="nl-NL" sz="2600" b="1">
                <a:solidFill>
                  <a:srgbClr val="94006B"/>
                </a:solidFill>
                <a:latin typeface="Leelawadee" pitchFamily="32" charset="0"/>
              </a:rPr>
              <a:t>  Herstelpunt maken!</a:t>
            </a:r>
          </a:p>
          <a:p>
            <a:pPr eaLnBrk="1">
              <a:buClrTx/>
              <a:buFontTx/>
              <a:buNone/>
            </a:pPr>
            <a:endParaRPr lang="nl-NL" altLang="nl-NL" sz="2600" b="1">
              <a:solidFill>
                <a:srgbClr val="94006B"/>
              </a:solidFill>
              <a:latin typeface="Leelawadee" pitchFamily="32" charset="0"/>
            </a:endParaRPr>
          </a:p>
          <a:p>
            <a:pPr eaLnBrk="1">
              <a:buSzPct val="45000"/>
              <a:buFont typeface="Wingdings" charset="2"/>
              <a:buChar char=""/>
            </a:pPr>
            <a:r>
              <a:rPr lang="nl-NL" altLang="nl-NL" sz="2600" b="1">
                <a:solidFill>
                  <a:srgbClr val="94006B"/>
                </a:solidFill>
                <a:latin typeface="Leelawadee" pitchFamily="32" charset="0"/>
              </a:rPr>
              <a:t>  Cookies kunt u wissen.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800225" y="5594350"/>
            <a:ext cx="1450975" cy="344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klik hier</a:t>
            </a:r>
            <a:r>
              <a:rPr lang="nl-NL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 </a:t>
            </a:r>
            <a:r>
              <a:rPr lang="nl-NL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Wingdings" charset="2"/>
              </a:rPr>
              <a:t>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232025" y="720725"/>
            <a:ext cx="5040313" cy="747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91440" rIns="90000" bIns="468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Windows Update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800225"/>
            <a:ext cx="6659562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268" name="Text Box 3"/>
          <p:cNvSpPr txBox="1">
            <a:spLocks noChangeArrowheads="1"/>
          </p:cNvSpPr>
          <p:nvPr/>
        </p:nvSpPr>
        <p:spPr bwMode="auto">
          <a:xfrm rot="-1200000">
            <a:off x="2987675" y="4838700"/>
            <a:ext cx="54006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nl-NL" altLang="nl-NL" b="1">
                <a:solidFill>
                  <a:srgbClr val="94006B"/>
                </a:solidFill>
              </a:rPr>
              <a:t>Laat Windows automatisch updates uitvoeren!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60363" y="720725"/>
            <a:ext cx="8640762" cy="747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91440" rIns="90000" bIns="468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40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Gebruikers Account Beheer </a:t>
            </a:r>
            <a:r>
              <a:rPr lang="nl-NL" sz="3600" b="1">
                <a:solidFill>
                  <a:srgbClr val="94006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eelawadee" pitchFamily="32" charset="0"/>
              </a:rPr>
              <a:t>UAC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800225"/>
            <a:ext cx="6119812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2627313" y="3429000"/>
            <a:ext cx="46037" cy="503238"/>
          </a:xfrm>
          <a:prstGeom prst="upArrow">
            <a:avLst>
              <a:gd name="adj1" fmla="val 50000"/>
              <a:gd name="adj2" fmla="val 273279"/>
            </a:avLst>
          </a:prstGeom>
          <a:solidFill>
            <a:srgbClr val="7FD13B"/>
          </a:solidFill>
          <a:ln w="19080">
            <a:solidFill>
              <a:srgbClr val="5D9A2B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 altLang="nl-NL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5580063" y="5219700"/>
            <a:ext cx="3419475" cy="373063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nl-NL" altLang="nl-NL" sz="2000" b="1">
                <a:solidFill>
                  <a:srgbClr val="94006B"/>
                </a:solidFill>
                <a:latin typeface="Leelawadee" pitchFamily="32" charset="0"/>
              </a:rPr>
              <a:t>Lees hierover op internet: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Corbel"/>
        <a:ea typeface="SimSun"/>
        <a:cs typeface=""/>
      </a:majorFont>
      <a:minorFont>
        <a:latin typeface="Corbel"/>
        <a:ea typeface="SimSun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Corbel"/>
        <a:ea typeface="SimSun"/>
        <a:cs typeface=""/>
      </a:majorFont>
      <a:minorFont>
        <a:latin typeface="Corbel"/>
        <a:ea typeface="SimSun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300</Words>
  <Application>Microsoft Office PowerPoint</Application>
  <PresentationFormat>Diavoorstelling (4:3)</PresentationFormat>
  <Paragraphs>103</Paragraphs>
  <Slides>15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15</vt:i4>
      </vt:variant>
    </vt:vector>
  </HeadingPairs>
  <TitlesOfParts>
    <vt:vector size="27" baseType="lpstr">
      <vt:lpstr>Arial</vt:lpstr>
      <vt:lpstr>SimSun</vt:lpstr>
      <vt:lpstr>Times New Roman</vt:lpstr>
      <vt:lpstr>Corbel</vt:lpstr>
      <vt:lpstr>Calibri</vt:lpstr>
      <vt:lpstr>Arial Unicode MS</vt:lpstr>
      <vt:lpstr>Leelawadee</vt:lpstr>
      <vt:lpstr>Wingdings</vt:lpstr>
      <vt:lpstr>Wingdings 2</vt:lpstr>
      <vt:lpstr>Office-thema</vt:lpstr>
      <vt:lpstr>1_Office-thema</vt:lpstr>
      <vt:lpstr>2_Office-thema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Beveiliging van de Computer</dc:title>
  <dc:creator>Arie van Herk</dc:creator>
  <cp:lastModifiedBy>arievanherk</cp:lastModifiedBy>
  <cp:revision>26</cp:revision>
  <cp:lastPrinted>1601-01-01T00:00:00Z</cp:lastPrinted>
  <dcterms:created xsi:type="dcterms:W3CDTF">1601-01-01T00:00:00Z</dcterms:created>
  <dcterms:modified xsi:type="dcterms:W3CDTF">2015-12-12T16:54:12Z</dcterms:modified>
</cp:coreProperties>
</file>