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2" r:id="rId2"/>
    <p:sldId id="283" r:id="rId3"/>
    <p:sldId id="284" r:id="rId4"/>
    <p:sldId id="290" r:id="rId5"/>
    <p:sldId id="291" r:id="rId6"/>
    <p:sldId id="285" r:id="rId7"/>
    <p:sldId id="292" r:id="rId8"/>
    <p:sldId id="286" r:id="rId9"/>
    <p:sldId id="287" r:id="rId10"/>
    <p:sldId id="293" r:id="rId11"/>
    <p:sldId id="295" r:id="rId12"/>
    <p:sldId id="294" r:id="rId13"/>
    <p:sldId id="296" r:id="rId14"/>
    <p:sldId id="288" r:id="rId15"/>
    <p:sldId id="297" r:id="rId16"/>
    <p:sldId id="289" r:id="rId17"/>
    <p:sldId id="298" r:id="rId18"/>
  </p:sldIdLst>
  <p:sldSz cx="10693400" cy="7561263"/>
  <p:notesSz cx="6797675" cy="9928225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Franklin Gothic Medium" panose="020B06030201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Franklin Gothic Medium" panose="020B06030201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Franklin Gothic Medium" panose="020B06030201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Franklin Gothic Medium" panose="020B06030201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Franklin Gothic Medium" panose="020B06030201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Franklin Gothic Medium" panose="020B06030201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Franklin Gothic Medium" panose="020B06030201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Franklin Gothic Medium" panose="020B06030201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Franklin Gothic Medium" panose="020B06030201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7" autoAdjust="0"/>
    <p:restoredTop sz="89445" autoAdjust="0"/>
  </p:normalViewPr>
  <p:slideViewPr>
    <p:cSldViewPr>
      <p:cViewPr>
        <p:scale>
          <a:sx n="66" d="100"/>
          <a:sy n="66" d="100"/>
        </p:scale>
        <p:origin x="-246" y="138"/>
      </p:cViewPr>
      <p:guideLst>
        <p:guide orient="horz" pos="2381"/>
        <p:guide pos="336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180"/>
    </p:cViewPr>
  </p:sorterViewPr>
  <p:notesViewPr>
    <p:cSldViewPr>
      <p:cViewPr varScale="1">
        <p:scale>
          <a:sx n="65" d="100"/>
          <a:sy n="65" d="100"/>
        </p:scale>
        <p:origin x="288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24325-64B0-44B8-B5EB-5C3B11241ADE}" type="datetimeFigureOut">
              <a:rPr lang="nl-NL" smtClean="0"/>
              <a:t>18-9-2015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C2ABCE-56C5-411D-B3F0-5B18B4D6E7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1077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6763" y="746125"/>
            <a:ext cx="5262562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6972D071-0B40-410B-85E1-318A56599AD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028174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Dit zijn in principe de stappen die je doorloopt bij elke aankoop. Bij de meeste aankopen – neem je dagelijkse boodschappen – sta je er niet zo bij stil, maar zeker bij de aankoop van dure spullen via internet is dit een belangrijke lijst!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33337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Kieskeurig, Radar, Kassa, maar ook in de winkel zelf (bol.com, </a:t>
            </a:r>
            <a:r>
              <a:rPr lang="nl-NL" dirty="0" err="1" smtClean="0"/>
              <a:t>coolblue</a:t>
            </a:r>
            <a:r>
              <a:rPr lang="nl-NL" dirty="0" smtClean="0"/>
              <a:t>, etc.)</a:t>
            </a:r>
          </a:p>
          <a:p>
            <a:r>
              <a:rPr lang="nl-NL" baseline="0" dirty="0" smtClean="0"/>
              <a:t>Googelen kan invloed hebben op de prijs!</a:t>
            </a: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64057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Winkels kijken zelf actief op klacht.nl om problemen op te lossen!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29865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Ethiek. ‘</a:t>
            </a:r>
            <a:r>
              <a:rPr lang="nl-NL" dirty="0" err="1" smtClean="0"/>
              <a:t>Off-line</a:t>
            </a:r>
            <a:r>
              <a:rPr lang="nl-NL" dirty="0" smtClean="0"/>
              <a:t>’ kopen is ook een keuze!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99653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https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5569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De twee grote namen.</a:t>
            </a:r>
            <a:r>
              <a:rPr lang="nl-NL" baseline="0" dirty="0" smtClean="0"/>
              <a:t> Kijk op hun site of de winkel ook echt in de lijst staat. Oplichters gebruiken de logo’s gewoon zonder aangesloten te zijn.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32495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https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61166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hcc!kle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358775"/>
            <a:ext cx="4414838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0500" y="2371725"/>
            <a:ext cx="7769225" cy="198437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60500" y="4584700"/>
            <a:ext cx="7769225" cy="923925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941622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395288"/>
            <a:ext cx="9609138" cy="595312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9750" y="1387475"/>
            <a:ext cx="9609138" cy="4991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652838" y="6884988"/>
            <a:ext cx="3387725" cy="525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Gids in de digitale wereld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850313" y="6884988"/>
            <a:ext cx="1320800" cy="525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D84B336-30FA-42E0-B59C-47F64D123FF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69982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747000" y="395288"/>
            <a:ext cx="2401888" cy="5983287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9750" y="395288"/>
            <a:ext cx="7054850" cy="59832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652838" y="6884988"/>
            <a:ext cx="3387725" cy="525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Gids in de digitale wereld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850313" y="6884988"/>
            <a:ext cx="1320800" cy="525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C0AE14B-1E7E-480A-909B-C249D3313418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846592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hlinkClick r:id="rId2" action="ppaction://hlinksldjump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24" y="6916509"/>
            <a:ext cx="1440160" cy="543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917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>
          <a:xfrm>
            <a:off x="3652838" y="6884988"/>
            <a:ext cx="3387725" cy="5254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Gids in de digitale wereld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>
          <a:xfrm>
            <a:off x="8850313" y="6884988"/>
            <a:ext cx="1320800" cy="5254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B05CFE7-8697-4551-ABCC-682FD0E1AA0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033844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395288"/>
            <a:ext cx="9609138" cy="595312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39750" y="1387475"/>
            <a:ext cx="4727575" cy="49911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419725" y="1387475"/>
            <a:ext cx="4729163" cy="49911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652838" y="6884988"/>
            <a:ext cx="3387725" cy="525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Gids in de digitale wereld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850313" y="6884988"/>
            <a:ext cx="1320800" cy="525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D15F0C1E-8EB4-4054-8FCC-3FCB53D4B996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532157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652838" y="6884988"/>
            <a:ext cx="3387725" cy="525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Gids in de digitale wereld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850313" y="6884988"/>
            <a:ext cx="1320800" cy="525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4B0CD7F-012D-4152-BD14-120754AC138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78007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395288"/>
            <a:ext cx="9609138" cy="595312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652838" y="6884988"/>
            <a:ext cx="3387725" cy="525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Gids in de digitale wereld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850313" y="6884988"/>
            <a:ext cx="1320800" cy="525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386F880E-4180-4B0A-8CCE-18F1D43DEE2B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239863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652838" y="6884988"/>
            <a:ext cx="3387725" cy="525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Gids in de digitale wereld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850313" y="6884988"/>
            <a:ext cx="1320800" cy="525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A5981CC-BF06-4677-A3A6-36C12B15EB3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30934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652838" y="6884988"/>
            <a:ext cx="3387725" cy="525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Gids in de digitale wereld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850313" y="6884988"/>
            <a:ext cx="1320800" cy="525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54EFEBB-F4D6-40E6-BC48-9E5976C8F43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73539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652838" y="6884988"/>
            <a:ext cx="3387725" cy="525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Gids in de digitale wereld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850313" y="6884988"/>
            <a:ext cx="1320800" cy="525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181E441-1DAD-4A8B-8B91-A85BE7C96358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13035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" Target="../slides/slid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hlinkClick r:id="rId13" action="ppaction://hlinksldjump"/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24" y="6916509"/>
            <a:ext cx="1440160" cy="54345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95363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defTabSz="995363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Heavy" pitchFamily="34" charset="0"/>
        </a:defRPr>
      </a:lvl2pPr>
      <a:lvl3pPr algn="l" defTabSz="995363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Heavy" pitchFamily="34" charset="0"/>
        </a:defRPr>
      </a:lvl3pPr>
      <a:lvl4pPr algn="l" defTabSz="995363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Heavy" pitchFamily="34" charset="0"/>
        </a:defRPr>
      </a:lvl4pPr>
      <a:lvl5pPr algn="l" defTabSz="995363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Heavy" pitchFamily="34" charset="0"/>
        </a:defRPr>
      </a:lvl5pPr>
      <a:lvl6pPr marL="457200" algn="l" defTabSz="995363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Heavy" pitchFamily="34" charset="0"/>
        </a:defRPr>
      </a:lvl6pPr>
      <a:lvl7pPr marL="914400" algn="l" defTabSz="995363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Heavy" pitchFamily="34" charset="0"/>
        </a:defRPr>
      </a:lvl7pPr>
      <a:lvl8pPr marL="1371600" algn="l" defTabSz="995363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Heavy" pitchFamily="34" charset="0"/>
        </a:defRPr>
      </a:lvl8pPr>
      <a:lvl9pPr marL="1828800" algn="l" defTabSz="995363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Heavy" pitchFamily="34" charset="0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o"/>
        <a:defRPr sz="1400">
          <a:solidFill>
            <a:schemeClr val="tx1"/>
          </a:solidFill>
          <a:latin typeface="+mn-lt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>
          <a:solidFill>
            <a:schemeClr val="tx1"/>
          </a:solidFill>
          <a:latin typeface="+mn-lt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395288"/>
            <a:ext cx="9609138" cy="595312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altLang="nl-NL" smtClean="0"/>
              <a:t> </a:t>
            </a:r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723" y="77189"/>
            <a:ext cx="5048250" cy="1905000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1268500" y="3395911"/>
            <a:ext cx="81564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atin typeface="Arial" panose="020B0604020202020204" pitchFamily="34" charset="0"/>
              </a:rPr>
              <a:t>Slim </a:t>
            </a:r>
            <a:r>
              <a:rPr lang="en-US" sz="4400" b="1" dirty="0" err="1" smtClean="0">
                <a:latin typeface="Arial" panose="020B0604020202020204" pitchFamily="34" charset="0"/>
              </a:rPr>
              <a:t>en</a:t>
            </a:r>
            <a:r>
              <a:rPr lang="en-US" sz="4400" b="1" dirty="0" smtClean="0">
                <a:latin typeface="Arial" panose="020B0604020202020204" pitchFamily="34" charset="0"/>
              </a:rPr>
              <a:t> </a:t>
            </a:r>
            <a:r>
              <a:rPr lang="en-US" sz="4400" b="1" dirty="0" err="1" smtClean="0">
                <a:latin typeface="Arial" panose="020B0604020202020204" pitchFamily="34" charset="0"/>
              </a:rPr>
              <a:t>veilig</a:t>
            </a:r>
            <a:r>
              <a:rPr lang="en-US" sz="4400" b="1" dirty="0" smtClean="0">
                <a:latin typeface="Arial" panose="020B0604020202020204" pitchFamily="34" charset="0"/>
              </a:rPr>
              <a:t> online </a:t>
            </a:r>
            <a:r>
              <a:rPr lang="en-US" sz="4400" b="1" dirty="0" err="1" smtClean="0">
                <a:latin typeface="Arial" panose="020B0604020202020204" pitchFamily="34" charset="0"/>
              </a:rPr>
              <a:t>winkelen</a:t>
            </a:r>
            <a:endParaRPr lang="en-US" sz="4400" b="1" dirty="0" smtClean="0">
              <a:latin typeface="Arial" panose="020B0604020202020204" pitchFamily="34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478245" y="5868863"/>
            <a:ext cx="3736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smtClean="0">
                <a:latin typeface="Arial" panose="020B0604020202020204" pitchFamily="34" charset="0"/>
              </a:rPr>
              <a:t>[Naam Presentator]</a:t>
            </a:r>
            <a:endParaRPr lang="en-US" sz="3200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r="22264" b="6741"/>
          <a:stretch/>
        </p:blipFill>
        <p:spPr>
          <a:xfrm>
            <a:off x="318840" y="184423"/>
            <a:ext cx="10140428" cy="687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2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inhou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972" y="1788064"/>
            <a:ext cx="8205457" cy="398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65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18840" y="192931"/>
            <a:ext cx="1006842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Creditcard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nl-NL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180 dagen aankoopverzekering</a:t>
            </a:r>
          </a:p>
          <a:p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Paypal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Koper /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verkoper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bescherming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inzicht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bij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derden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financiële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gegevens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iDeal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Snel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gemakkelijk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rekening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risico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Overboeken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-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http://www.ronmartin.net/blog/wp-content/uploads/2013/06/positive-or-negativ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8006010" y="4199681"/>
            <a:ext cx="238125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34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18840" y="192931"/>
            <a:ext cx="99371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Creditcard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nl-NL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Niet altijd mogelijk. Relatief weinig Nederlanders 	hebben een creditcard</a:t>
            </a:r>
          </a:p>
          <a:p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Paypal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Account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nodig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 Men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denkt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het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ingewikkeld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is</a:t>
            </a:r>
          </a:p>
          <a:p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iDeal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aankoopbescherming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rekening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betalen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achteraf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vaak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mogelijk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Overboeken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Hoog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risico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Traag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http://www.ronmartin.net/blog/wp-content/uploads/2013/06/positive-or-negativ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8006010" y="4199681"/>
            <a:ext cx="238125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86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14648" y="309954"/>
            <a:ext cx="65197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Hoe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verloopt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verzending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Hoe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wordt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het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bezorgd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314648" y="1633091"/>
            <a:ext cx="617829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Blip>
                <a:blip r:embed="rId2"/>
              </a:buBlip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Track &amp; Trace</a:t>
            </a:r>
          </a:p>
          <a:p>
            <a:pPr marL="342900" indent="-342900">
              <a:buBlip>
                <a:blip r:embed="rId2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2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verantwoordelijk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42900" indent="-342900">
              <a:buBlip>
                <a:blip r:embed="rId2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2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Soorten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verzendmogelijkheden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://www.nextbigwhat.com/wp-content/uploads/2014/09/DHL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409" y="1404367"/>
            <a:ext cx="2630716" cy="1521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rogramepc.net/wp-content/uploads/2014/08/GL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81" b="36636"/>
          <a:stretch/>
        </p:blipFill>
        <p:spPr bwMode="auto">
          <a:xfrm>
            <a:off x="7449610" y="2925772"/>
            <a:ext cx="3238311" cy="84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emerce.nl/content/uploads/2011/12/PostNL_Web_512px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610" y="3852639"/>
            <a:ext cx="3077004" cy="197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23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blog.waarisguus.nl/Apps/Blog.nsf/dx/track-trace.htm/content/M2?OpenElem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80" y="909823"/>
            <a:ext cx="24669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mincomobile.com/includes/templates/bobd2/images/DHLPOS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732" y="252239"/>
            <a:ext cx="45720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i.i.cbsi.com/cnwk.1d/i/tim/2011/10/18/fmimg300752395006894088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564" y="3204567"/>
            <a:ext cx="2616432" cy="392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86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18840" y="252239"/>
            <a:ext cx="6750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Bestelling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geleverd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nu?</a:t>
            </a:r>
            <a:endParaRPr lang="nl-N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318840" y="913011"/>
            <a:ext cx="399179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Blip>
                <a:blip r:embed="rId2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Klachten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42900" indent="-342900">
              <a:buBlip>
                <a:blip r:embed="rId2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2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Consumentenrecht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2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2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Tevreden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? Review!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 descr="http://bin.snmmd.nl/m/m1fy17iw96q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72" y="3708623"/>
            <a:ext cx="22383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87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386260" y="2340471"/>
            <a:ext cx="70054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smtClean="0">
                <a:latin typeface="Arial" panose="020B0604020202020204" pitchFamily="34" charset="0"/>
                <a:cs typeface="Arial" panose="020B0604020202020204" pitchFamily="34" charset="0"/>
              </a:rPr>
              <a:t>Einde van de presentatie</a:t>
            </a:r>
          </a:p>
          <a:p>
            <a:endParaRPr lang="nl-NL"/>
          </a:p>
          <a:p>
            <a:endParaRPr lang="nl-NL" smtClean="0"/>
          </a:p>
          <a:p>
            <a:r>
              <a:rPr lang="nl-NL" smtClean="0">
                <a:latin typeface="Arial" panose="020B0604020202020204" pitchFamily="34" charset="0"/>
                <a:cs typeface="Arial" panose="020B0604020202020204" pitchFamily="34" charset="0"/>
              </a:rPr>
              <a:t>Zijn er nog vragen?</a:t>
            </a:r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1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18840" y="260747"/>
            <a:ext cx="6476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Wat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gaan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we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vandaag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leren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nl-N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318840" y="913011"/>
            <a:ext cx="10799751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Ik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weet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ongeveer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wat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ik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wil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, maar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welk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merk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serie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Ik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weet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nu exact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wat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ik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wil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, maar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waar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ik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het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kopen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Waar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let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ik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op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tijdens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het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bestellen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42900" indent="-342900">
              <a:buBlip>
                <a:blip r:embed="rId3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Hoe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ik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betalen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42900" indent="-342900">
              <a:buBlip>
                <a:blip r:embed="rId3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Hoe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verloopt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verzending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hoe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wordt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het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bezorgd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42900" indent="-342900">
              <a:buBlip>
                <a:blip r:embed="rId3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Bestelling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geleverd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nu?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41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14648" y="260747"/>
            <a:ext cx="10597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Ik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weet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ongeveer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wat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ik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wil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, maar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wat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precies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314648" y="912500"/>
            <a:ext cx="435709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Reviews</a:t>
            </a:r>
          </a:p>
          <a:p>
            <a:pPr marL="342900" indent="-342900">
              <a:buBlip>
                <a:blip r:embed="rId3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Fysieke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winkels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Tweakers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pricewatch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Klacht.nl</a:t>
            </a:r>
          </a:p>
          <a:p>
            <a:pPr marL="342900" indent="-342900">
              <a:buBlip>
                <a:blip r:embed="rId3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Google!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www.fotoboektest.com/wp-content/uploads/2012/02/welk-fotoboe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964" y="4644727"/>
            <a:ext cx="285750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01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850900"/>
            <a:ext cx="91630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634" y="2988543"/>
            <a:ext cx="7682398" cy="3774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791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768" y="1527389"/>
            <a:ext cx="7925975" cy="5061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318840" y="260747"/>
            <a:ext cx="6237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Kijken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kijken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online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kopen</a:t>
            </a:r>
            <a:endParaRPr lang="nl-N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314648" y="912500"/>
            <a:ext cx="8201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Kijken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kijken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kopen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: “showrooming”.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03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18840" y="290339"/>
            <a:ext cx="76995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Ik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weet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nu exact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wat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ik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wil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maar…</a:t>
            </a:r>
          </a:p>
          <a:p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waar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ga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ik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het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kopen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317188" y="1641599"/>
            <a:ext cx="8452955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Prijs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– Service – </a:t>
            </a:r>
            <a:r>
              <a:rPr lang="en-US" sz="4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Betrouwbaarheid</a:t>
            </a:r>
            <a:endParaRPr lang="en-US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Thuiswinkelwaarborg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Website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beveiliging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Bezorgkosten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Buitenland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Blip>
                <a:blip r:embed="rId3"/>
              </a:buBlip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Invoerrechten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Betaalmogelijkheden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Verzendingstijd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20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twinklemagazine.nl/nieuws/2013/06/een-op-de-tien-nederlanders-noemt-thuiswinkel-waarborg-spont/ThuiswinkelWaarborg_bekendhei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796" y="2714699"/>
            <a:ext cx="4011191" cy="401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314648" y="914827"/>
            <a:ext cx="60428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Blip>
                <a:blip r:embed="rId4"/>
              </a:buBlip>
            </a:pPr>
            <a:r>
              <a:rPr lang="en-US" sz="3200" dirty="0" err="1" smtClean="0"/>
              <a:t>Zoek</a:t>
            </a:r>
            <a:r>
              <a:rPr lang="en-US" sz="3200" dirty="0" smtClean="0"/>
              <a:t> </a:t>
            </a:r>
            <a:r>
              <a:rPr lang="en-US" sz="3200" dirty="0" err="1" smtClean="0"/>
              <a:t>naar</a:t>
            </a:r>
            <a:r>
              <a:rPr lang="en-US" sz="3200" dirty="0" smtClean="0"/>
              <a:t> </a:t>
            </a:r>
            <a:r>
              <a:rPr lang="en-US" sz="3200" dirty="0" err="1" smtClean="0"/>
              <a:t>deze</a:t>
            </a:r>
            <a:r>
              <a:rPr lang="en-US" sz="3200" dirty="0" smtClean="0"/>
              <a:t> logo’s!</a:t>
            </a:r>
          </a:p>
          <a:p>
            <a:endParaRPr lang="en-US" sz="3200" dirty="0"/>
          </a:p>
          <a:p>
            <a:pPr marL="342900" indent="-342900">
              <a:buBlip>
                <a:blip r:embed="rId4"/>
              </a:buBlip>
            </a:pPr>
            <a:r>
              <a:rPr lang="en-US" sz="3200" dirty="0" err="1" smtClean="0"/>
              <a:t>Niet</a:t>
            </a:r>
            <a:r>
              <a:rPr lang="en-US" sz="3200" dirty="0" smtClean="0"/>
              <a:t> </a:t>
            </a:r>
            <a:r>
              <a:rPr lang="en-US" sz="3200" dirty="0" err="1" smtClean="0"/>
              <a:t>kunnen</a:t>
            </a:r>
            <a:r>
              <a:rPr lang="en-US" sz="3200" dirty="0" smtClean="0"/>
              <a:t> </a:t>
            </a:r>
            <a:r>
              <a:rPr lang="en-US" sz="3200" dirty="0" err="1" smtClean="0"/>
              <a:t>vinden</a:t>
            </a:r>
            <a:r>
              <a:rPr lang="en-US" sz="3200" dirty="0" smtClean="0"/>
              <a:t>?  </a:t>
            </a:r>
            <a:r>
              <a:rPr lang="en-US" sz="3200" i="1" dirty="0" err="1" smtClean="0"/>
              <a:t>Alarmbel</a:t>
            </a:r>
            <a:r>
              <a:rPr lang="en-US" sz="3200" i="1" dirty="0"/>
              <a:t>!</a:t>
            </a:r>
            <a:endParaRPr lang="nl-NL" sz="3200" i="1" dirty="0"/>
          </a:p>
        </p:txBody>
      </p:sp>
      <p:pic>
        <p:nvPicPr>
          <p:cNvPr id="3076" name="Picture 4" descr="https://www.imezo.nl/wp-content/uploads/2014/10/webshop-keurmer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3" y="3060551"/>
            <a:ext cx="4391406" cy="331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hourofpower.org/global/united_kingdom/store/Hour%20of%20Power_full.bmp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82" t="16313" r="22959" b="45749"/>
          <a:stretch/>
        </p:blipFill>
        <p:spPr bwMode="auto">
          <a:xfrm>
            <a:off x="4842644" y="4218018"/>
            <a:ext cx="984083" cy="1004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318840" y="290339"/>
            <a:ext cx="4544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Kopen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 Nederland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35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18840" y="252239"/>
            <a:ext cx="8015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Waar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let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ik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op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tijdens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het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bestellen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318840" y="913011"/>
            <a:ext cx="426591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Beveiliging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Account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aanmaken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42900" indent="-342900">
              <a:buBlip>
                <a:blip r:embed="rId3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Optionele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extra’s?</a:t>
            </a:r>
          </a:p>
          <a:p>
            <a:pPr marL="342900" indent="-342900">
              <a:buBlip>
                <a:blip r:embed="rId3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Screenshots</a:t>
            </a:r>
          </a:p>
          <a:p>
            <a:pPr marL="342900" indent="-342900">
              <a:buBlip>
                <a:blip r:embed="rId3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Bevestiging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e-mails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://www.zooroyal.nl/media/image/FAQ_account_2_NL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8" b="3853"/>
          <a:stretch/>
        </p:blipFill>
        <p:spPr bwMode="auto">
          <a:xfrm>
            <a:off x="4868044" y="1751707"/>
            <a:ext cx="5524500" cy="5628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30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18840" y="252239"/>
            <a:ext cx="4262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Hoe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ik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betalen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318840" y="913011"/>
            <a:ext cx="276229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Blip>
                <a:blip r:embed="rId2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Creditcard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2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2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iDeal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2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2"/>
              </a:buBlip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PayPal</a:t>
            </a:r>
          </a:p>
          <a:p>
            <a:pPr marL="342900" indent="-342900">
              <a:buBlip>
                <a:blip r:embed="rId2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2"/>
              </a:buBlip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Overboeken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2"/>
              </a:buBlip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2"/>
              </a:buBlip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rekening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http://www.abc-west.nl/cms/wp-content/uploads/2013/10/flying-euro-money-2418964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24"/>
          <a:stretch/>
        </p:blipFill>
        <p:spPr bwMode="auto">
          <a:xfrm>
            <a:off x="4986660" y="1001936"/>
            <a:ext cx="5102871" cy="486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76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e">
  <a:themeElements>
    <a:clrScheme name="Presentat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e">
      <a:majorFont>
        <a:latin typeface="Franklin Gothic Heavy"/>
        <a:ea typeface=""/>
        <a:cs typeface=""/>
      </a:majorFont>
      <a:minorFont>
        <a:latin typeface="Trebuchet MS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anklin Gothic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anklin Gothic Medium" pitchFamily="34" charset="0"/>
          </a:defRPr>
        </a:defPPr>
      </a:lstStyle>
    </a:lnDef>
  </a:objectDefaults>
  <a:extraClrSchemeLst>
    <a:extraClrScheme>
      <a:clrScheme name="Presentat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</Template>
  <TotalTime>2185</TotalTime>
  <Words>371</Words>
  <Application>Microsoft Office PowerPoint</Application>
  <PresentationFormat>Aangepast</PresentationFormat>
  <Paragraphs>116</Paragraphs>
  <Slides>17</Slides>
  <Notes>7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Presentatie</vt:lpstr>
      <vt:lpstr>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fkroes</dc:creator>
  <cp:lastModifiedBy>arievanherk</cp:lastModifiedBy>
  <cp:revision>302</cp:revision>
  <cp:lastPrinted>2011-02-17T14:07:40Z</cp:lastPrinted>
  <dcterms:created xsi:type="dcterms:W3CDTF">2007-10-22T07:34:34Z</dcterms:created>
  <dcterms:modified xsi:type="dcterms:W3CDTF">2015-09-18T06:46:13Z</dcterms:modified>
</cp:coreProperties>
</file>